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5"/>
  </p:notesMasterIdLst>
  <p:sldIdLst>
    <p:sldId id="350" r:id="rId2"/>
    <p:sldId id="297" r:id="rId3"/>
    <p:sldId id="419" r:id="rId4"/>
    <p:sldId id="361" r:id="rId5"/>
    <p:sldId id="423" r:id="rId6"/>
    <p:sldId id="424" r:id="rId7"/>
    <p:sldId id="468" r:id="rId8"/>
    <p:sldId id="425" r:id="rId9"/>
    <p:sldId id="426" r:id="rId10"/>
    <p:sldId id="421" r:id="rId11"/>
    <p:sldId id="427" r:id="rId12"/>
    <p:sldId id="428" r:id="rId13"/>
    <p:sldId id="429" r:id="rId14"/>
    <p:sldId id="430" r:id="rId15"/>
    <p:sldId id="431" r:id="rId16"/>
    <p:sldId id="360" r:id="rId17"/>
    <p:sldId id="432" r:id="rId18"/>
    <p:sldId id="433" r:id="rId19"/>
    <p:sldId id="434" r:id="rId20"/>
    <p:sldId id="435" r:id="rId21"/>
    <p:sldId id="436" r:id="rId22"/>
    <p:sldId id="437" r:id="rId23"/>
    <p:sldId id="438" r:id="rId24"/>
    <p:sldId id="439" r:id="rId25"/>
    <p:sldId id="440" r:id="rId26"/>
    <p:sldId id="441" r:id="rId27"/>
    <p:sldId id="442" r:id="rId28"/>
    <p:sldId id="443" r:id="rId29"/>
    <p:sldId id="444" r:id="rId30"/>
    <p:sldId id="445" r:id="rId31"/>
    <p:sldId id="446" r:id="rId32"/>
    <p:sldId id="447" r:id="rId33"/>
    <p:sldId id="448" r:id="rId34"/>
    <p:sldId id="449" r:id="rId35"/>
    <p:sldId id="450" r:id="rId36"/>
    <p:sldId id="451" r:id="rId37"/>
    <p:sldId id="452" r:id="rId38"/>
    <p:sldId id="453" r:id="rId39"/>
    <p:sldId id="454" r:id="rId40"/>
    <p:sldId id="455" r:id="rId41"/>
    <p:sldId id="456" r:id="rId42"/>
    <p:sldId id="457" r:id="rId43"/>
    <p:sldId id="459" r:id="rId44"/>
    <p:sldId id="460" r:id="rId45"/>
    <p:sldId id="461" r:id="rId46"/>
    <p:sldId id="462" r:id="rId47"/>
    <p:sldId id="463" r:id="rId48"/>
    <p:sldId id="464" r:id="rId49"/>
    <p:sldId id="465" r:id="rId50"/>
    <p:sldId id="466" r:id="rId51"/>
    <p:sldId id="469" r:id="rId52"/>
    <p:sldId id="467" r:id="rId53"/>
    <p:sldId id="470" r:id="rId54"/>
    <p:sldId id="471" r:id="rId55"/>
    <p:sldId id="472" r:id="rId56"/>
    <p:sldId id="473" r:id="rId57"/>
    <p:sldId id="474" r:id="rId58"/>
    <p:sldId id="475" r:id="rId59"/>
    <p:sldId id="476" r:id="rId60"/>
    <p:sldId id="477" r:id="rId61"/>
    <p:sldId id="478" r:id="rId62"/>
    <p:sldId id="479" r:id="rId63"/>
    <p:sldId id="480" r:id="rId64"/>
    <p:sldId id="481" r:id="rId65"/>
    <p:sldId id="482" r:id="rId66"/>
    <p:sldId id="483" r:id="rId67"/>
    <p:sldId id="484" r:id="rId68"/>
    <p:sldId id="485" r:id="rId69"/>
    <p:sldId id="486" r:id="rId70"/>
    <p:sldId id="487" r:id="rId71"/>
    <p:sldId id="488" r:id="rId72"/>
    <p:sldId id="489" r:id="rId73"/>
    <p:sldId id="490" r:id="rId7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D503C97-D7B3-674C-83E2-747178BACF52}">
          <p14:sldIdLst>
            <p14:sldId id="350"/>
            <p14:sldId id="297"/>
          </p14:sldIdLst>
        </p14:section>
        <p14:section name="What is Cognition?" id="{7C17E683-C792-234F-A6FB-2BE76EE00DA3}">
          <p14:sldIdLst>
            <p14:sldId id="419"/>
            <p14:sldId id="361"/>
            <p14:sldId id="423"/>
            <p14:sldId id="424"/>
          </p14:sldIdLst>
        </p14:section>
        <p14:section name="Cognitive Processes &amp; Design Implications: Attention, Perception, Memory" id="{BD442FF2-0E5E-E44C-81AC-1360010E963B}">
          <p14:sldIdLst>
            <p14:sldId id="468"/>
            <p14:sldId id="425"/>
            <p14:sldId id="426"/>
            <p14:sldId id="421"/>
            <p14:sldId id="427"/>
            <p14:sldId id="428"/>
            <p14:sldId id="429"/>
            <p14:sldId id="430"/>
            <p14:sldId id="431"/>
            <p14:sldId id="360"/>
            <p14:sldId id="432"/>
            <p14:sldId id="433"/>
            <p14:sldId id="434"/>
            <p14:sldId id="435"/>
            <p14:sldId id="436"/>
            <p14:sldId id="437"/>
            <p14:sldId id="438"/>
            <p14:sldId id="439"/>
            <p14:sldId id="440"/>
            <p14:sldId id="441"/>
            <p14:sldId id="442"/>
            <p14:sldId id="443"/>
            <p14:sldId id="444"/>
            <p14:sldId id="445"/>
            <p14:sldId id="446"/>
            <p14:sldId id="447"/>
            <p14:sldId id="448"/>
            <p14:sldId id="449"/>
            <p14:sldId id="450"/>
            <p14:sldId id="451"/>
            <p14:sldId id="452"/>
            <p14:sldId id="453"/>
            <p14:sldId id="454"/>
            <p14:sldId id="455"/>
            <p14:sldId id="456"/>
            <p14:sldId id="457"/>
          </p14:sldIdLst>
        </p14:section>
        <p14:section name="Cognitive Processes &amp; Design Implications: Learning, Reading, Problem solving" id="{F0480ACF-5AEA-1445-B808-5D9060DEF65F}">
          <p14:sldIdLst>
            <p14:sldId id="459"/>
            <p14:sldId id="460"/>
            <p14:sldId id="461"/>
            <p14:sldId id="462"/>
            <p14:sldId id="463"/>
            <p14:sldId id="464"/>
            <p14:sldId id="465"/>
            <p14:sldId id="466"/>
          </p14:sldIdLst>
        </p14:section>
        <p14:section name="Cognitive Frameworks" id="{4DCFA5E0-6652-A747-B465-C86330FB115C}">
          <p14:sldIdLst>
            <p14:sldId id="469"/>
            <p14:sldId id="467"/>
            <p14:sldId id="470"/>
            <p14:sldId id="471"/>
            <p14:sldId id="472"/>
            <p14:sldId id="473"/>
            <p14:sldId id="474"/>
            <p14:sldId id="475"/>
            <p14:sldId id="476"/>
            <p14:sldId id="477"/>
            <p14:sldId id="478"/>
            <p14:sldId id="479"/>
            <p14:sldId id="480"/>
            <p14:sldId id="481"/>
            <p14:sldId id="482"/>
            <p14:sldId id="483"/>
            <p14:sldId id="484"/>
            <p14:sldId id="485"/>
            <p14:sldId id="486"/>
            <p14:sldId id="487"/>
            <p14:sldId id="488"/>
            <p14:sldId id="489"/>
            <p14:sldId id="49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5F5F"/>
    <a:srgbClr val="A6A6A6"/>
    <a:srgbClr val="F2F2F2"/>
    <a:srgbClr val="D9D9D9"/>
    <a:srgbClr val="2C2C2C"/>
    <a:srgbClr val="74121D"/>
    <a:srgbClr val="351F2D"/>
    <a:srgbClr val="5A5A5A"/>
    <a:srgbClr val="D3A76D"/>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89" autoAdjust="0"/>
    <p:restoredTop sz="95840" autoAdjust="0"/>
  </p:normalViewPr>
  <p:slideViewPr>
    <p:cSldViewPr snapToGrid="0">
      <p:cViewPr varScale="1">
        <p:scale>
          <a:sx n="61" d="100"/>
          <a:sy n="61" d="100"/>
        </p:scale>
        <p:origin x="1044" y="66"/>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tiff>
</file>

<file path=ppt/media/image10.jpeg>
</file>

<file path=ppt/media/image13.jpeg>
</file>

<file path=ppt/media/image14.png>
</file>

<file path=ppt/media/image15.png>
</file>

<file path=ppt/media/image17.png>
</file>

<file path=ppt/media/image18.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MY"/>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7C0A0B-0DD5-4CD4-9112-161D1F3640A5}" type="datetimeFigureOut">
              <a:rPr lang="en-MY" smtClean="0"/>
              <a:t>29/10/2025</a:t>
            </a:fld>
            <a:endParaRPr lang="en-MY"/>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MY"/>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MY"/>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3F4BD2-F681-4682-A133-A395F45EFB31}" type="slidenum">
              <a:rPr lang="en-MY" smtClean="0"/>
              <a:t>‹#›</a:t>
            </a:fld>
            <a:endParaRPr lang="en-MY"/>
          </a:p>
        </p:txBody>
      </p:sp>
    </p:spTree>
    <p:extLst>
      <p:ext uri="{BB962C8B-B14F-4D97-AF65-F5344CB8AC3E}">
        <p14:creationId xmlns:p14="http://schemas.microsoft.com/office/powerpoint/2010/main" val="51685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a:t>
            </a:r>
            <a:br>
              <a:rPr lang="en-US" dirty="0"/>
            </a:br>
            <a:r>
              <a:rPr lang="en-MY" b="1" dirty="0"/>
              <a:t>Erroneous mental model</a:t>
            </a:r>
            <a:r>
              <a:rPr lang="en-MY" dirty="0"/>
              <a:t>: People might think that setting the AC to the lowest temperature (e.g., 16°C) will cool the room faster. In reality, ACs cool at a fixed rate, and setting it lower only makes it run longer, not faster. </a:t>
            </a:r>
          </a:p>
          <a:p>
            <a:r>
              <a:rPr lang="en-MY" b="1" dirty="0"/>
              <a:t>Correct understanding</a:t>
            </a:r>
            <a:r>
              <a:rPr lang="en-MY" dirty="0"/>
              <a:t>: The cooling rate depends on the AC's power, not the target temperature.</a:t>
            </a:r>
          </a:p>
          <a:p>
            <a:endParaRPr lang="en-MY" dirty="0"/>
          </a:p>
          <a:p>
            <a:r>
              <a:rPr lang="en-MY" dirty="0"/>
              <a:t>Iron</a:t>
            </a:r>
          </a:p>
          <a:p>
            <a:pPr>
              <a:buNone/>
            </a:pPr>
            <a:r>
              <a:rPr lang="en-MY" b="1" dirty="0"/>
              <a:t>Erroneous mental model:</a:t>
            </a:r>
            <a:r>
              <a:rPr lang="en-MY" dirty="0"/>
              <a:t> People might think that setting the iron to the highest heat will make the ironing process faster. In reality, different fabrics require different heat levels, and using excessive heat can </a:t>
            </a:r>
            <a:r>
              <a:rPr lang="en-MY" b="1" dirty="0"/>
              <a:t>damage the fabric</a:t>
            </a:r>
            <a:r>
              <a:rPr lang="en-MY" dirty="0"/>
              <a:t> rather than speed up the process.</a:t>
            </a:r>
          </a:p>
          <a:p>
            <a:r>
              <a:rPr lang="en-MY" b="1" dirty="0"/>
              <a:t>Correct understanding:</a:t>
            </a:r>
            <a:r>
              <a:rPr lang="en-MY" dirty="0"/>
              <a:t> The thermostat in the iron regulates temperature, and increasing the heat beyond the recommended level </a:t>
            </a:r>
            <a:r>
              <a:rPr lang="en-MY" b="1" dirty="0"/>
              <a:t>does not</a:t>
            </a:r>
            <a:r>
              <a:rPr lang="en-MY" dirty="0"/>
              <a:t> make ironing more efficient—it only increases the risk of scorching the fabric.</a:t>
            </a:r>
          </a:p>
          <a:p>
            <a:endParaRPr lang="en-US" dirty="0"/>
          </a:p>
        </p:txBody>
      </p:sp>
      <p:sp>
        <p:nvSpPr>
          <p:cNvPr id="4" name="Slide Number Placeholder 3"/>
          <p:cNvSpPr>
            <a:spLocks noGrp="1"/>
          </p:cNvSpPr>
          <p:nvPr>
            <p:ph type="sldNum" sz="quarter" idx="5"/>
          </p:nvPr>
        </p:nvSpPr>
        <p:spPr/>
        <p:txBody>
          <a:bodyPr/>
          <a:lstStyle/>
          <a:p>
            <a:fld id="{C73F4BD2-F681-4682-A133-A395F45EFB31}" type="slidenum">
              <a:rPr lang="en-MY" smtClean="0"/>
              <a:t>56</a:t>
            </a:fld>
            <a:endParaRPr lang="en-MY"/>
          </a:p>
        </p:txBody>
      </p:sp>
    </p:spTree>
    <p:extLst>
      <p:ext uri="{BB962C8B-B14F-4D97-AF65-F5344CB8AC3E}">
        <p14:creationId xmlns:p14="http://schemas.microsoft.com/office/powerpoint/2010/main" val="4280849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ECC166-AAEB-C018-3126-6CEA8249744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479D2D-380E-250A-4ED7-0D4ED8FE7B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7E60E8-B1AE-2980-1706-EB9640BB4FD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85AF6A0-793B-0ACB-0567-8797F295FAA7}"/>
              </a:ext>
            </a:extLst>
          </p:cNvPr>
          <p:cNvSpPr>
            <a:spLocks noGrp="1"/>
          </p:cNvSpPr>
          <p:nvPr>
            <p:ph type="sldNum" sz="quarter" idx="5"/>
          </p:nvPr>
        </p:nvSpPr>
        <p:spPr/>
        <p:txBody>
          <a:bodyPr/>
          <a:lstStyle/>
          <a:p>
            <a:fld id="{C73F4BD2-F681-4682-A133-A395F45EFB31}" type="slidenum">
              <a:rPr lang="en-MY" smtClean="0"/>
              <a:t>65</a:t>
            </a:fld>
            <a:endParaRPr lang="en-MY"/>
          </a:p>
        </p:txBody>
      </p:sp>
    </p:spTree>
    <p:extLst>
      <p:ext uri="{BB962C8B-B14F-4D97-AF65-F5344CB8AC3E}">
        <p14:creationId xmlns:p14="http://schemas.microsoft.com/office/powerpoint/2010/main" val="36587181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A6C4A-B513-2A71-C049-386E4A3365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32F6A4-29C1-2450-22D8-03CDB8D8AC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1B6759-EA4F-14FE-DD33-E3C5B466D9A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E0AA707-5341-D4BF-2489-28006EB69D97}"/>
              </a:ext>
            </a:extLst>
          </p:cNvPr>
          <p:cNvSpPr>
            <a:spLocks noGrp="1"/>
          </p:cNvSpPr>
          <p:nvPr>
            <p:ph type="sldNum" sz="quarter" idx="5"/>
          </p:nvPr>
        </p:nvSpPr>
        <p:spPr/>
        <p:txBody>
          <a:bodyPr/>
          <a:lstStyle/>
          <a:p>
            <a:fld id="{C73F4BD2-F681-4682-A133-A395F45EFB31}" type="slidenum">
              <a:rPr lang="en-MY" smtClean="0"/>
              <a:t>66</a:t>
            </a:fld>
            <a:endParaRPr lang="en-MY"/>
          </a:p>
        </p:txBody>
      </p:sp>
    </p:spTree>
    <p:extLst>
      <p:ext uri="{BB962C8B-B14F-4D97-AF65-F5344CB8AC3E}">
        <p14:creationId xmlns:p14="http://schemas.microsoft.com/office/powerpoint/2010/main" val="4526331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E054F1-CA24-9F2A-E422-02B1BCC121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BAEFF8-2D9C-CCCF-B8DE-19A4D93E01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59CE15-3097-18B9-0FF4-F86CAB48071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01C6F4-1400-9C6F-74C8-3FF06FED48B6}"/>
              </a:ext>
            </a:extLst>
          </p:cNvPr>
          <p:cNvSpPr>
            <a:spLocks noGrp="1"/>
          </p:cNvSpPr>
          <p:nvPr>
            <p:ph type="sldNum" sz="quarter" idx="5"/>
          </p:nvPr>
        </p:nvSpPr>
        <p:spPr/>
        <p:txBody>
          <a:bodyPr/>
          <a:lstStyle/>
          <a:p>
            <a:fld id="{C73F4BD2-F681-4682-A133-A395F45EFB31}" type="slidenum">
              <a:rPr lang="en-MY" smtClean="0"/>
              <a:t>67</a:t>
            </a:fld>
            <a:endParaRPr lang="en-MY"/>
          </a:p>
        </p:txBody>
      </p:sp>
    </p:spTree>
    <p:extLst>
      <p:ext uri="{BB962C8B-B14F-4D97-AF65-F5344CB8AC3E}">
        <p14:creationId xmlns:p14="http://schemas.microsoft.com/office/powerpoint/2010/main" val="31469076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A60681-BE8D-1CCA-F284-D922836ADA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33E4E4-6700-438A-7FDB-5F50D950CD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0A437A-2452-F5FF-E4D2-BCA6AA318C2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A3FDC3-12B8-493F-B42B-283AAFCD0234}"/>
              </a:ext>
            </a:extLst>
          </p:cNvPr>
          <p:cNvSpPr>
            <a:spLocks noGrp="1"/>
          </p:cNvSpPr>
          <p:nvPr>
            <p:ph type="sldNum" sz="quarter" idx="5"/>
          </p:nvPr>
        </p:nvSpPr>
        <p:spPr/>
        <p:txBody>
          <a:bodyPr/>
          <a:lstStyle/>
          <a:p>
            <a:fld id="{C73F4BD2-F681-4682-A133-A395F45EFB31}" type="slidenum">
              <a:rPr lang="en-MY" smtClean="0"/>
              <a:t>68</a:t>
            </a:fld>
            <a:endParaRPr lang="en-MY"/>
          </a:p>
        </p:txBody>
      </p:sp>
    </p:spTree>
    <p:extLst>
      <p:ext uri="{BB962C8B-B14F-4D97-AF65-F5344CB8AC3E}">
        <p14:creationId xmlns:p14="http://schemas.microsoft.com/office/powerpoint/2010/main" val="20036759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E36870-B53D-A492-B4FC-181AA9811D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06A98E-5A8C-382E-0E2D-2BD727C1C18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171756-A353-9F8B-C4A7-C7A707A2BCF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124CCA9-AABD-A37F-9EA5-07670EE63CFB}"/>
              </a:ext>
            </a:extLst>
          </p:cNvPr>
          <p:cNvSpPr>
            <a:spLocks noGrp="1"/>
          </p:cNvSpPr>
          <p:nvPr>
            <p:ph type="sldNum" sz="quarter" idx="5"/>
          </p:nvPr>
        </p:nvSpPr>
        <p:spPr/>
        <p:txBody>
          <a:bodyPr/>
          <a:lstStyle/>
          <a:p>
            <a:fld id="{C73F4BD2-F681-4682-A133-A395F45EFB31}" type="slidenum">
              <a:rPr lang="en-MY" smtClean="0"/>
              <a:t>69</a:t>
            </a:fld>
            <a:endParaRPr lang="en-MY"/>
          </a:p>
        </p:txBody>
      </p:sp>
    </p:spTree>
    <p:extLst>
      <p:ext uri="{BB962C8B-B14F-4D97-AF65-F5344CB8AC3E}">
        <p14:creationId xmlns:p14="http://schemas.microsoft.com/office/powerpoint/2010/main" val="4370468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DE5BA2-EAB2-365B-7A48-68B177123D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5E212F-7788-E981-1130-2317B8CB75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63B1A3-BDF5-66CA-2A19-9A374E1966A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8987FF4-AB5C-C50E-D555-37FB4B7815D2}"/>
              </a:ext>
            </a:extLst>
          </p:cNvPr>
          <p:cNvSpPr>
            <a:spLocks noGrp="1"/>
          </p:cNvSpPr>
          <p:nvPr>
            <p:ph type="sldNum" sz="quarter" idx="5"/>
          </p:nvPr>
        </p:nvSpPr>
        <p:spPr/>
        <p:txBody>
          <a:bodyPr/>
          <a:lstStyle/>
          <a:p>
            <a:fld id="{C73F4BD2-F681-4682-A133-A395F45EFB31}" type="slidenum">
              <a:rPr lang="en-MY" smtClean="0"/>
              <a:t>70</a:t>
            </a:fld>
            <a:endParaRPr lang="en-MY"/>
          </a:p>
        </p:txBody>
      </p:sp>
    </p:spTree>
    <p:extLst>
      <p:ext uri="{BB962C8B-B14F-4D97-AF65-F5344CB8AC3E}">
        <p14:creationId xmlns:p14="http://schemas.microsoft.com/office/powerpoint/2010/main" val="8571929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25A089-003F-1D09-4244-194601F3B7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8D3C12-B9B2-DDC7-56BD-22CF801C4D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EB9A83-3929-AEFB-4ECF-2E9FF043CD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344310F-7340-D679-6C0F-86832C47CF15}"/>
              </a:ext>
            </a:extLst>
          </p:cNvPr>
          <p:cNvSpPr>
            <a:spLocks noGrp="1"/>
          </p:cNvSpPr>
          <p:nvPr>
            <p:ph type="sldNum" sz="quarter" idx="5"/>
          </p:nvPr>
        </p:nvSpPr>
        <p:spPr/>
        <p:txBody>
          <a:bodyPr/>
          <a:lstStyle/>
          <a:p>
            <a:fld id="{C73F4BD2-F681-4682-A133-A395F45EFB31}" type="slidenum">
              <a:rPr lang="en-MY" smtClean="0"/>
              <a:t>71</a:t>
            </a:fld>
            <a:endParaRPr lang="en-MY"/>
          </a:p>
        </p:txBody>
      </p:sp>
    </p:spTree>
    <p:extLst>
      <p:ext uri="{BB962C8B-B14F-4D97-AF65-F5344CB8AC3E}">
        <p14:creationId xmlns:p14="http://schemas.microsoft.com/office/powerpoint/2010/main" val="33767624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C3D670-8115-390F-9918-1E7F5C6359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D6D0C1-F2E3-AECF-05A7-8F450370A5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813E937-7686-5FB7-22B3-5F6F359F0A1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EBFEF52-628C-7CEF-570B-765BE7ECDF8E}"/>
              </a:ext>
            </a:extLst>
          </p:cNvPr>
          <p:cNvSpPr>
            <a:spLocks noGrp="1"/>
          </p:cNvSpPr>
          <p:nvPr>
            <p:ph type="sldNum" sz="quarter" idx="5"/>
          </p:nvPr>
        </p:nvSpPr>
        <p:spPr/>
        <p:txBody>
          <a:bodyPr/>
          <a:lstStyle/>
          <a:p>
            <a:fld id="{C73F4BD2-F681-4682-A133-A395F45EFB31}" type="slidenum">
              <a:rPr lang="en-MY" smtClean="0"/>
              <a:t>72</a:t>
            </a:fld>
            <a:endParaRPr lang="en-MY"/>
          </a:p>
        </p:txBody>
      </p:sp>
    </p:spTree>
    <p:extLst>
      <p:ext uri="{BB962C8B-B14F-4D97-AF65-F5344CB8AC3E}">
        <p14:creationId xmlns:p14="http://schemas.microsoft.com/office/powerpoint/2010/main" val="3621248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2564F5-CA1D-B120-D99A-3B68649981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B6A72C-3AF8-65E5-A531-AA742648E6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F4544D-0E7C-A230-F4A7-4007A112293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6C42C8F-583E-5FC8-BDBD-2C178DBB894F}"/>
              </a:ext>
            </a:extLst>
          </p:cNvPr>
          <p:cNvSpPr>
            <a:spLocks noGrp="1"/>
          </p:cNvSpPr>
          <p:nvPr>
            <p:ph type="sldNum" sz="quarter" idx="5"/>
          </p:nvPr>
        </p:nvSpPr>
        <p:spPr/>
        <p:txBody>
          <a:bodyPr/>
          <a:lstStyle/>
          <a:p>
            <a:fld id="{C73F4BD2-F681-4682-A133-A395F45EFB31}" type="slidenum">
              <a:rPr lang="en-MY" smtClean="0"/>
              <a:t>57</a:t>
            </a:fld>
            <a:endParaRPr lang="en-MY"/>
          </a:p>
        </p:txBody>
      </p:sp>
    </p:spTree>
    <p:extLst>
      <p:ext uri="{BB962C8B-B14F-4D97-AF65-F5344CB8AC3E}">
        <p14:creationId xmlns:p14="http://schemas.microsoft.com/office/powerpoint/2010/main" val="8361067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416105-A936-0C23-5585-0D88A872CB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2826BB-0B9F-6EA9-D6EF-C1A534B9BF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F30E41-7A24-0C8B-5278-2205165D2A1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13FF554-B1E3-790D-76A5-9E60B29DDB01}"/>
              </a:ext>
            </a:extLst>
          </p:cNvPr>
          <p:cNvSpPr>
            <a:spLocks noGrp="1"/>
          </p:cNvSpPr>
          <p:nvPr>
            <p:ph type="sldNum" sz="quarter" idx="5"/>
          </p:nvPr>
        </p:nvSpPr>
        <p:spPr/>
        <p:txBody>
          <a:bodyPr/>
          <a:lstStyle/>
          <a:p>
            <a:fld id="{C73F4BD2-F681-4682-A133-A395F45EFB31}" type="slidenum">
              <a:rPr lang="en-MY" smtClean="0"/>
              <a:t>58</a:t>
            </a:fld>
            <a:endParaRPr lang="en-MY"/>
          </a:p>
        </p:txBody>
      </p:sp>
    </p:spTree>
    <p:extLst>
      <p:ext uri="{BB962C8B-B14F-4D97-AF65-F5344CB8AC3E}">
        <p14:creationId xmlns:p14="http://schemas.microsoft.com/office/powerpoint/2010/main" val="219401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5644A9-D39B-B08E-D5C9-516705CF47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57DA43-42D6-0B1B-8530-23C36CAC29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43EB1A-3540-6B8C-F6EB-E1F55626736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6A85D0F-D160-2839-D9A7-01EB654B59F1}"/>
              </a:ext>
            </a:extLst>
          </p:cNvPr>
          <p:cNvSpPr>
            <a:spLocks noGrp="1"/>
          </p:cNvSpPr>
          <p:nvPr>
            <p:ph type="sldNum" sz="quarter" idx="5"/>
          </p:nvPr>
        </p:nvSpPr>
        <p:spPr/>
        <p:txBody>
          <a:bodyPr/>
          <a:lstStyle/>
          <a:p>
            <a:fld id="{C73F4BD2-F681-4682-A133-A395F45EFB31}" type="slidenum">
              <a:rPr lang="en-MY" smtClean="0"/>
              <a:t>59</a:t>
            </a:fld>
            <a:endParaRPr lang="en-MY"/>
          </a:p>
        </p:txBody>
      </p:sp>
    </p:spTree>
    <p:extLst>
      <p:ext uri="{BB962C8B-B14F-4D97-AF65-F5344CB8AC3E}">
        <p14:creationId xmlns:p14="http://schemas.microsoft.com/office/powerpoint/2010/main" val="8322494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5967C5-1BD6-427A-B6F0-3A4596D9E5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77094E-D01D-6139-7F34-59182421F8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B4745E-9AD6-C5C8-1608-824C34E686C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6839378-0026-64FE-7FAD-44ABC7E4C2A3}"/>
              </a:ext>
            </a:extLst>
          </p:cNvPr>
          <p:cNvSpPr>
            <a:spLocks noGrp="1"/>
          </p:cNvSpPr>
          <p:nvPr>
            <p:ph type="sldNum" sz="quarter" idx="5"/>
          </p:nvPr>
        </p:nvSpPr>
        <p:spPr/>
        <p:txBody>
          <a:bodyPr/>
          <a:lstStyle/>
          <a:p>
            <a:fld id="{C73F4BD2-F681-4682-A133-A395F45EFB31}" type="slidenum">
              <a:rPr lang="en-MY" smtClean="0"/>
              <a:t>60</a:t>
            </a:fld>
            <a:endParaRPr lang="en-MY"/>
          </a:p>
        </p:txBody>
      </p:sp>
    </p:spTree>
    <p:extLst>
      <p:ext uri="{BB962C8B-B14F-4D97-AF65-F5344CB8AC3E}">
        <p14:creationId xmlns:p14="http://schemas.microsoft.com/office/powerpoint/2010/main" val="2817087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871B16-1CDA-B5FA-B57B-A3240BED16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24E8AB-722A-F0F6-E14A-C506161C19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A58A53-B9D1-73FE-3D9A-2FFB4510532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7C038A1-5EDF-59EF-F6D9-FE478CE0A1C7}"/>
              </a:ext>
            </a:extLst>
          </p:cNvPr>
          <p:cNvSpPr>
            <a:spLocks noGrp="1"/>
          </p:cNvSpPr>
          <p:nvPr>
            <p:ph type="sldNum" sz="quarter" idx="5"/>
          </p:nvPr>
        </p:nvSpPr>
        <p:spPr/>
        <p:txBody>
          <a:bodyPr/>
          <a:lstStyle/>
          <a:p>
            <a:fld id="{C73F4BD2-F681-4682-A133-A395F45EFB31}" type="slidenum">
              <a:rPr lang="en-MY" smtClean="0"/>
              <a:t>61</a:t>
            </a:fld>
            <a:endParaRPr lang="en-MY"/>
          </a:p>
        </p:txBody>
      </p:sp>
    </p:spTree>
    <p:extLst>
      <p:ext uri="{BB962C8B-B14F-4D97-AF65-F5344CB8AC3E}">
        <p14:creationId xmlns:p14="http://schemas.microsoft.com/office/powerpoint/2010/main" val="4223168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99C14-4734-0CE5-C8FC-D3E2B3A389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75C904-3E73-68DA-2EA9-31078688AD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BCB49-8670-8904-B0A0-C66ADE5E802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4338D1E-2C46-62FC-4579-13A36E57E9D2}"/>
              </a:ext>
            </a:extLst>
          </p:cNvPr>
          <p:cNvSpPr>
            <a:spLocks noGrp="1"/>
          </p:cNvSpPr>
          <p:nvPr>
            <p:ph type="sldNum" sz="quarter" idx="5"/>
          </p:nvPr>
        </p:nvSpPr>
        <p:spPr/>
        <p:txBody>
          <a:bodyPr/>
          <a:lstStyle/>
          <a:p>
            <a:fld id="{C73F4BD2-F681-4682-A133-A395F45EFB31}" type="slidenum">
              <a:rPr lang="en-MY" smtClean="0"/>
              <a:t>62</a:t>
            </a:fld>
            <a:endParaRPr lang="en-MY"/>
          </a:p>
        </p:txBody>
      </p:sp>
    </p:spTree>
    <p:extLst>
      <p:ext uri="{BB962C8B-B14F-4D97-AF65-F5344CB8AC3E}">
        <p14:creationId xmlns:p14="http://schemas.microsoft.com/office/powerpoint/2010/main" val="4173977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196E8-3C45-EAE6-1BAF-94C56F53D1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AEB85B-9327-715D-0527-115B36F9F0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D51B5D-32A7-6BB7-D33A-29A67342B33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D89530E-01E7-FE81-0CA0-129546DE133D}"/>
              </a:ext>
            </a:extLst>
          </p:cNvPr>
          <p:cNvSpPr>
            <a:spLocks noGrp="1"/>
          </p:cNvSpPr>
          <p:nvPr>
            <p:ph type="sldNum" sz="quarter" idx="5"/>
          </p:nvPr>
        </p:nvSpPr>
        <p:spPr/>
        <p:txBody>
          <a:bodyPr/>
          <a:lstStyle/>
          <a:p>
            <a:fld id="{C73F4BD2-F681-4682-A133-A395F45EFB31}" type="slidenum">
              <a:rPr lang="en-MY" smtClean="0"/>
              <a:t>63</a:t>
            </a:fld>
            <a:endParaRPr lang="en-MY"/>
          </a:p>
        </p:txBody>
      </p:sp>
    </p:spTree>
    <p:extLst>
      <p:ext uri="{BB962C8B-B14F-4D97-AF65-F5344CB8AC3E}">
        <p14:creationId xmlns:p14="http://schemas.microsoft.com/office/powerpoint/2010/main" val="13203438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0765D-7C79-84AD-C90C-3778C59CBB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A3A664-DFE4-0BFE-514A-F169391AD0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DBD5A8-31B7-B9E6-0C25-E7DB7327EBE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0D500E2-2148-936E-F6A6-329F580E54C4}"/>
              </a:ext>
            </a:extLst>
          </p:cNvPr>
          <p:cNvSpPr>
            <a:spLocks noGrp="1"/>
          </p:cNvSpPr>
          <p:nvPr>
            <p:ph type="sldNum" sz="quarter" idx="5"/>
          </p:nvPr>
        </p:nvSpPr>
        <p:spPr/>
        <p:txBody>
          <a:bodyPr/>
          <a:lstStyle/>
          <a:p>
            <a:fld id="{C73F4BD2-F681-4682-A133-A395F45EFB31}" type="slidenum">
              <a:rPr lang="en-MY" smtClean="0"/>
              <a:t>64</a:t>
            </a:fld>
            <a:endParaRPr lang="en-MY"/>
          </a:p>
        </p:txBody>
      </p:sp>
    </p:spTree>
    <p:extLst>
      <p:ext uri="{BB962C8B-B14F-4D97-AF65-F5344CB8AC3E}">
        <p14:creationId xmlns:p14="http://schemas.microsoft.com/office/powerpoint/2010/main" val="27678302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C47A934-3E89-05AD-D5A0-7A5B35BA2332}"/>
              </a:ext>
            </a:extLst>
          </p:cNvPr>
          <p:cNvPicPr>
            <a:picLocks noChangeAspect="1"/>
          </p:cNvPicPr>
          <p:nvPr userDrawn="1"/>
        </p:nvPicPr>
        <p:blipFill>
          <a:blip r:embed="rId2"/>
          <a:stretch>
            <a:fillRect/>
          </a:stretch>
        </p:blipFill>
        <p:spPr>
          <a:xfrm flipV="1">
            <a:off x="-5939" y="3718377"/>
            <a:ext cx="12192000" cy="3139623"/>
          </a:xfrm>
          <a:prstGeom prst="rect">
            <a:avLst/>
          </a:prstGeom>
        </p:spPr>
      </p:pic>
      <p:pic>
        <p:nvPicPr>
          <p:cNvPr id="22" name="Graphic 21">
            <a:extLst>
              <a:ext uri="{FF2B5EF4-FFF2-40B4-BE49-F238E27FC236}">
                <a16:creationId xmlns:a16="http://schemas.microsoft.com/office/drawing/2014/main" id="{E508D8A1-89F7-FAFD-B2C1-05BE220248EC}"/>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939" y="0"/>
            <a:ext cx="8736520" cy="6858000"/>
          </a:xfrm>
          <a:prstGeom prst="rect">
            <a:avLst/>
          </a:prstGeom>
        </p:spPr>
      </p:pic>
      <p:pic>
        <p:nvPicPr>
          <p:cNvPr id="13" name="Picture 12" descr="Logo&#10;&#10;Description automatically generated">
            <a:extLst>
              <a:ext uri="{FF2B5EF4-FFF2-40B4-BE49-F238E27FC236}">
                <a16:creationId xmlns:a16="http://schemas.microsoft.com/office/drawing/2014/main" id="{F9298E6D-C367-3666-0F68-F1EE2297BD95}"/>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812346" y="943365"/>
            <a:ext cx="1963312" cy="664029"/>
          </a:xfrm>
          <a:prstGeom prst="rect">
            <a:avLst/>
          </a:prstGeom>
        </p:spPr>
      </p:pic>
      <p:sp>
        <p:nvSpPr>
          <p:cNvPr id="5" name="Picture Placeholder 58">
            <a:extLst>
              <a:ext uri="{FF2B5EF4-FFF2-40B4-BE49-F238E27FC236}">
                <a16:creationId xmlns:a16="http://schemas.microsoft.com/office/drawing/2014/main" id="{E4A24835-5836-BEDC-49A3-504DF24B1D3B}"/>
              </a:ext>
            </a:extLst>
          </p:cNvPr>
          <p:cNvSpPr>
            <a:spLocks noGrp="1"/>
          </p:cNvSpPr>
          <p:nvPr>
            <p:ph type="pic" sz="quarter" idx="10"/>
          </p:nvPr>
        </p:nvSpPr>
        <p:spPr>
          <a:xfrm>
            <a:off x="7093358" y="-16187"/>
            <a:ext cx="5097012" cy="6880967"/>
          </a:xfrm>
          <a:custGeom>
            <a:avLst/>
            <a:gdLst>
              <a:gd name="connsiteX0" fmla="*/ 0 w 7679193"/>
              <a:gd name="connsiteY0" fmla="*/ 3502541 h 7005082"/>
              <a:gd name="connsiteX1" fmla="*/ 1751271 w 7679193"/>
              <a:gd name="connsiteY1" fmla="*/ 2 h 7005082"/>
              <a:gd name="connsiteX2" fmla="*/ 5927923 w 7679193"/>
              <a:gd name="connsiteY2" fmla="*/ 2 h 7005082"/>
              <a:gd name="connsiteX3" fmla="*/ 7679193 w 7679193"/>
              <a:gd name="connsiteY3" fmla="*/ 3502541 h 7005082"/>
              <a:gd name="connsiteX4" fmla="*/ 5927923 w 7679193"/>
              <a:gd name="connsiteY4" fmla="*/ 7005080 h 7005082"/>
              <a:gd name="connsiteX5" fmla="*/ 1751271 w 7679193"/>
              <a:gd name="connsiteY5" fmla="*/ 7005080 h 7005082"/>
              <a:gd name="connsiteX6" fmla="*/ 0 w 7679193"/>
              <a:gd name="connsiteY6" fmla="*/ 3502541 h 7005082"/>
              <a:gd name="connsiteX0" fmla="*/ 0 w 7679193"/>
              <a:gd name="connsiteY0" fmla="*/ 3502539 h 7005078"/>
              <a:gd name="connsiteX1" fmla="*/ 1751271 w 7679193"/>
              <a:gd name="connsiteY1" fmla="*/ 0 h 7005078"/>
              <a:gd name="connsiteX2" fmla="*/ 7637969 w 7679193"/>
              <a:gd name="connsiteY2" fmla="*/ 106878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502539 h 7005078"/>
              <a:gd name="connsiteX1" fmla="*/ 1751271 w 7679193"/>
              <a:gd name="connsiteY1" fmla="*/ 0 h 7005078"/>
              <a:gd name="connsiteX2" fmla="*/ 7637969 w 7679193"/>
              <a:gd name="connsiteY2" fmla="*/ 106878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502539 h 7005078"/>
              <a:gd name="connsiteX1" fmla="*/ 1751271 w 7679193"/>
              <a:gd name="connsiteY1" fmla="*/ 0 h 7005078"/>
              <a:gd name="connsiteX2" fmla="*/ 7661719 w 7679193"/>
              <a:gd name="connsiteY2" fmla="*/ 23750 h 7005078"/>
              <a:gd name="connsiteX3" fmla="*/ 7679193 w 7679193"/>
              <a:gd name="connsiteY3" fmla="*/ 3502539 h 7005078"/>
              <a:gd name="connsiteX4" fmla="*/ 5927923 w 7679193"/>
              <a:gd name="connsiteY4" fmla="*/ 7005078 h 7005078"/>
              <a:gd name="connsiteX5" fmla="*/ 1751271 w 7679193"/>
              <a:gd name="connsiteY5" fmla="*/ 7005078 h 7005078"/>
              <a:gd name="connsiteX6" fmla="*/ 0 w 7679193"/>
              <a:gd name="connsiteY6" fmla="*/ 3502539 h 7005078"/>
              <a:gd name="connsiteX0" fmla="*/ 0 w 7679193"/>
              <a:gd name="connsiteY0" fmla="*/ 3490663 h 6993202"/>
              <a:gd name="connsiteX1" fmla="*/ 4221339 w 7679193"/>
              <a:gd name="connsiteY1" fmla="*/ 0 h 6993202"/>
              <a:gd name="connsiteX2" fmla="*/ 7661719 w 7679193"/>
              <a:gd name="connsiteY2" fmla="*/ 11874 h 6993202"/>
              <a:gd name="connsiteX3" fmla="*/ 7679193 w 7679193"/>
              <a:gd name="connsiteY3" fmla="*/ 3490663 h 6993202"/>
              <a:gd name="connsiteX4" fmla="*/ 5927923 w 7679193"/>
              <a:gd name="connsiteY4" fmla="*/ 6993202 h 6993202"/>
              <a:gd name="connsiteX5" fmla="*/ 1751271 w 7679193"/>
              <a:gd name="connsiteY5" fmla="*/ 6993202 h 6993202"/>
              <a:gd name="connsiteX6" fmla="*/ 0 w 7679193"/>
              <a:gd name="connsiteY6" fmla="*/ 3490663 h 6993202"/>
              <a:gd name="connsiteX0" fmla="*/ 0 w 7679193"/>
              <a:gd name="connsiteY0" fmla="*/ 3478789 h 6981328"/>
              <a:gd name="connsiteX1" fmla="*/ 4236579 w 7679193"/>
              <a:gd name="connsiteY1" fmla="*/ 3366 h 6981328"/>
              <a:gd name="connsiteX2" fmla="*/ 7661719 w 7679193"/>
              <a:gd name="connsiteY2" fmla="*/ 0 h 6981328"/>
              <a:gd name="connsiteX3" fmla="*/ 7679193 w 7679193"/>
              <a:gd name="connsiteY3" fmla="*/ 3478789 h 6981328"/>
              <a:gd name="connsiteX4" fmla="*/ 5927923 w 7679193"/>
              <a:gd name="connsiteY4" fmla="*/ 6981328 h 6981328"/>
              <a:gd name="connsiteX5" fmla="*/ 1751271 w 7679193"/>
              <a:gd name="connsiteY5" fmla="*/ 6981328 h 6981328"/>
              <a:gd name="connsiteX6" fmla="*/ 0 w 7679193"/>
              <a:gd name="connsiteY6" fmla="*/ 3478789 h 6981328"/>
              <a:gd name="connsiteX0" fmla="*/ 1898709 w 5927922"/>
              <a:gd name="connsiteY0" fmla="*/ 1794769 h 6981328"/>
              <a:gd name="connsiteX1" fmla="*/ 248530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4720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70068 w 5927922"/>
              <a:gd name="connsiteY1" fmla="*/ 3366 h 6981328"/>
              <a:gd name="connsiteX2" fmla="*/ 5910448 w 5927922"/>
              <a:gd name="connsiteY2" fmla="*/ 0 h 6981328"/>
              <a:gd name="connsiteX3" fmla="*/ 5927922 w 5927922"/>
              <a:gd name="connsiteY3" fmla="*/ 3478789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27922"/>
              <a:gd name="connsiteY0" fmla="*/ 1794769 h 6981328"/>
              <a:gd name="connsiteX1" fmla="*/ 2470068 w 5927922"/>
              <a:gd name="connsiteY1" fmla="*/ 3366 h 6981328"/>
              <a:gd name="connsiteX2" fmla="*/ 5910448 w 5927922"/>
              <a:gd name="connsiteY2" fmla="*/ 0 h 6981328"/>
              <a:gd name="connsiteX3" fmla="*/ 5927922 w 5927922"/>
              <a:gd name="connsiteY3" fmla="*/ 6891062 h 6981328"/>
              <a:gd name="connsiteX4" fmla="*/ 4176652 w 5927922"/>
              <a:gd name="connsiteY4" fmla="*/ 6981328 h 6981328"/>
              <a:gd name="connsiteX5" fmla="*/ 0 w 5927922"/>
              <a:gd name="connsiteY5" fmla="*/ 6981328 h 6981328"/>
              <a:gd name="connsiteX6" fmla="*/ 1898709 w 5927922"/>
              <a:gd name="connsiteY6" fmla="*/ 1794769 h 6981328"/>
              <a:gd name="connsiteX0" fmla="*/ 1898709 w 5916771"/>
              <a:gd name="connsiteY0" fmla="*/ 1794769 h 6981328"/>
              <a:gd name="connsiteX1" fmla="*/ 2470068 w 5916771"/>
              <a:gd name="connsiteY1" fmla="*/ 3366 h 6981328"/>
              <a:gd name="connsiteX2" fmla="*/ 5910448 w 5916771"/>
              <a:gd name="connsiteY2" fmla="*/ 0 h 6981328"/>
              <a:gd name="connsiteX3" fmla="*/ 5916771 w 5916771"/>
              <a:gd name="connsiteY3" fmla="*/ 6902214 h 6981328"/>
              <a:gd name="connsiteX4" fmla="*/ 4176652 w 5916771"/>
              <a:gd name="connsiteY4" fmla="*/ 6981328 h 6981328"/>
              <a:gd name="connsiteX5" fmla="*/ 0 w 5916771"/>
              <a:gd name="connsiteY5" fmla="*/ 6981328 h 6981328"/>
              <a:gd name="connsiteX6" fmla="*/ 1898709 w 5916771"/>
              <a:gd name="connsiteY6" fmla="*/ 1794769 h 6981328"/>
              <a:gd name="connsiteX0" fmla="*/ 1898709 w 5916771"/>
              <a:gd name="connsiteY0" fmla="*/ 1794769 h 6981328"/>
              <a:gd name="connsiteX1" fmla="*/ 2470068 w 5916771"/>
              <a:gd name="connsiteY1" fmla="*/ 3366 h 6981328"/>
              <a:gd name="connsiteX2" fmla="*/ 5910448 w 5916771"/>
              <a:gd name="connsiteY2" fmla="*/ 0 h 6981328"/>
              <a:gd name="connsiteX3" fmla="*/ 5916771 w 5916771"/>
              <a:gd name="connsiteY3" fmla="*/ 6902214 h 6981328"/>
              <a:gd name="connsiteX4" fmla="*/ 730925 w 5916771"/>
              <a:gd name="connsiteY4" fmla="*/ 6892118 h 6981328"/>
              <a:gd name="connsiteX5" fmla="*/ 0 w 5916771"/>
              <a:gd name="connsiteY5" fmla="*/ 6981328 h 6981328"/>
              <a:gd name="connsiteX6" fmla="*/ 1898709 w 5916771"/>
              <a:gd name="connsiteY6" fmla="*/ 1794769 h 6981328"/>
              <a:gd name="connsiteX0" fmla="*/ 1167784 w 5185846"/>
              <a:gd name="connsiteY0" fmla="*/ 1794769 h 6902214"/>
              <a:gd name="connsiteX1" fmla="*/ 1739143 w 5185846"/>
              <a:gd name="connsiteY1" fmla="*/ 3366 h 6902214"/>
              <a:gd name="connsiteX2" fmla="*/ 5179523 w 5185846"/>
              <a:gd name="connsiteY2" fmla="*/ 0 h 6902214"/>
              <a:gd name="connsiteX3" fmla="*/ 5185846 w 5185846"/>
              <a:gd name="connsiteY3" fmla="*/ 6902214 h 6902214"/>
              <a:gd name="connsiteX4" fmla="*/ 0 w 5185846"/>
              <a:gd name="connsiteY4" fmla="*/ 6892118 h 6902214"/>
              <a:gd name="connsiteX5" fmla="*/ 1700041 w 5185846"/>
              <a:gd name="connsiteY5" fmla="*/ 1818313 h 6902214"/>
              <a:gd name="connsiteX6" fmla="*/ 1167784 w 5185846"/>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44285 w 5130090"/>
              <a:gd name="connsiteY5" fmla="*/ 1818313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08843 w 5130090"/>
              <a:gd name="connsiteY5" fmla="*/ 1789960 h 6902214"/>
              <a:gd name="connsiteX6" fmla="*/ 1112028 w 5130090"/>
              <a:gd name="connsiteY6" fmla="*/ 1794769 h 6902214"/>
              <a:gd name="connsiteX0" fmla="*/ 1112028 w 5130090"/>
              <a:gd name="connsiteY0" fmla="*/ 1794769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112028 w 5130090"/>
              <a:gd name="connsiteY6" fmla="*/ 1794769 h 6902214"/>
              <a:gd name="connsiteX0" fmla="*/ 1097851 w 5130090"/>
              <a:gd name="connsiteY0" fmla="*/ 1808946 h 6902214"/>
              <a:gd name="connsiteX1" fmla="*/ 1683387 w 5130090"/>
              <a:gd name="connsiteY1" fmla="*/ 3366 h 6902214"/>
              <a:gd name="connsiteX2" fmla="*/ 5123767 w 5130090"/>
              <a:gd name="connsiteY2" fmla="*/ 0 h 6902214"/>
              <a:gd name="connsiteX3" fmla="*/ 5130090 w 5130090"/>
              <a:gd name="connsiteY3" fmla="*/ 6902214 h 6902214"/>
              <a:gd name="connsiteX4" fmla="*/ 0 w 5130090"/>
              <a:gd name="connsiteY4" fmla="*/ 6880967 h 6902214"/>
              <a:gd name="connsiteX5" fmla="*/ 1623020 w 5130090"/>
              <a:gd name="connsiteY5" fmla="*/ 1811225 h 6902214"/>
              <a:gd name="connsiteX6" fmla="*/ 1097851 w 5130090"/>
              <a:gd name="connsiteY6" fmla="*/ 1808946 h 6902214"/>
              <a:gd name="connsiteX0" fmla="*/ 1069498 w 5101737"/>
              <a:gd name="connsiteY0" fmla="*/ 1808946 h 6902214"/>
              <a:gd name="connsiteX1" fmla="*/ 1655034 w 5101737"/>
              <a:gd name="connsiteY1" fmla="*/ 3366 h 6902214"/>
              <a:gd name="connsiteX2" fmla="*/ 5095414 w 5101737"/>
              <a:gd name="connsiteY2" fmla="*/ 0 h 6902214"/>
              <a:gd name="connsiteX3" fmla="*/ 5101737 w 5101737"/>
              <a:gd name="connsiteY3" fmla="*/ 6902214 h 6902214"/>
              <a:gd name="connsiteX4" fmla="*/ 0 w 5101737"/>
              <a:gd name="connsiteY4" fmla="*/ 6880967 h 6902214"/>
              <a:gd name="connsiteX5" fmla="*/ 1594667 w 5101737"/>
              <a:gd name="connsiteY5" fmla="*/ 1811225 h 6902214"/>
              <a:gd name="connsiteX6" fmla="*/ 1069498 w 5101737"/>
              <a:gd name="connsiteY6" fmla="*/ 1808946 h 6902214"/>
              <a:gd name="connsiteX0" fmla="*/ 1069498 w 5101737"/>
              <a:gd name="connsiteY0" fmla="*/ 1808946 h 6895125"/>
              <a:gd name="connsiteX1" fmla="*/ 1655034 w 5101737"/>
              <a:gd name="connsiteY1" fmla="*/ 3366 h 6895125"/>
              <a:gd name="connsiteX2" fmla="*/ 5095414 w 5101737"/>
              <a:gd name="connsiteY2" fmla="*/ 0 h 6895125"/>
              <a:gd name="connsiteX3" fmla="*/ 5101737 w 5101737"/>
              <a:gd name="connsiteY3" fmla="*/ 6895125 h 6895125"/>
              <a:gd name="connsiteX4" fmla="*/ 0 w 5101737"/>
              <a:gd name="connsiteY4" fmla="*/ 6880967 h 6895125"/>
              <a:gd name="connsiteX5" fmla="*/ 1594667 w 5101737"/>
              <a:gd name="connsiteY5" fmla="*/ 1811225 h 6895125"/>
              <a:gd name="connsiteX6" fmla="*/ 1069498 w 5101737"/>
              <a:gd name="connsiteY6" fmla="*/ 1808946 h 6895125"/>
              <a:gd name="connsiteX0" fmla="*/ 1069498 w 5097012"/>
              <a:gd name="connsiteY0" fmla="*/ 1808946 h 6880967"/>
              <a:gd name="connsiteX1" fmla="*/ 1655034 w 5097012"/>
              <a:gd name="connsiteY1" fmla="*/ 3366 h 6880967"/>
              <a:gd name="connsiteX2" fmla="*/ 5095414 w 5097012"/>
              <a:gd name="connsiteY2" fmla="*/ 0 h 6880967"/>
              <a:gd name="connsiteX3" fmla="*/ 5094649 w 5097012"/>
              <a:gd name="connsiteY3" fmla="*/ 6880948 h 6880967"/>
              <a:gd name="connsiteX4" fmla="*/ 0 w 5097012"/>
              <a:gd name="connsiteY4" fmla="*/ 6880967 h 6880967"/>
              <a:gd name="connsiteX5" fmla="*/ 1594667 w 5097012"/>
              <a:gd name="connsiteY5" fmla="*/ 1811225 h 6880967"/>
              <a:gd name="connsiteX6" fmla="*/ 1069498 w 5097012"/>
              <a:gd name="connsiteY6" fmla="*/ 1808946 h 6880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97012" h="6880967">
                <a:moveTo>
                  <a:pt x="1069498" y="1808946"/>
                </a:moveTo>
                <a:lnTo>
                  <a:pt x="1655034" y="3366"/>
                </a:lnTo>
                <a:lnTo>
                  <a:pt x="5095414" y="0"/>
                </a:lnTo>
                <a:cubicBezTo>
                  <a:pt x="5101239" y="1159596"/>
                  <a:pt x="5088824" y="5721352"/>
                  <a:pt x="5094649" y="6880948"/>
                </a:cubicBezTo>
                <a:lnTo>
                  <a:pt x="0" y="6880967"/>
                </a:lnTo>
                <a:lnTo>
                  <a:pt x="1594667" y="1811225"/>
                </a:lnTo>
                <a:lnTo>
                  <a:pt x="1069498" y="1808946"/>
                </a:lnTo>
                <a:close/>
              </a:path>
            </a:pathLst>
          </a:custGeom>
        </p:spPr>
        <p:txBody>
          <a:bodyPr/>
          <a:lstStyle/>
          <a:p>
            <a:endParaRPr lang="en-MY"/>
          </a:p>
        </p:txBody>
      </p:sp>
    </p:spTree>
    <p:extLst>
      <p:ext uri="{BB962C8B-B14F-4D97-AF65-F5344CB8AC3E}">
        <p14:creationId xmlns:p14="http://schemas.microsoft.com/office/powerpoint/2010/main" val="2732219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46817E6-AD1A-08AC-88A5-0C62449E0C76}"/>
              </a:ext>
            </a:extLst>
          </p:cNvPr>
          <p:cNvSpPr/>
          <p:nvPr userDrawn="1"/>
        </p:nvSpPr>
        <p:spPr>
          <a:xfrm>
            <a:off x="0" y="0"/>
            <a:ext cx="12192000" cy="19376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rot="10800000" flipV="1">
            <a:off x="-5939" y="1901929"/>
            <a:ext cx="12192000" cy="3139623"/>
          </a:xfrm>
          <a:prstGeom prst="rect">
            <a:avLst/>
          </a:prstGeom>
        </p:spPr>
      </p:pic>
      <p:pic>
        <p:nvPicPr>
          <p:cNvPr id="4" name="Picture 3" descr="Logo&#10;&#10;Description automatically generated">
            <a:extLst>
              <a:ext uri="{FF2B5EF4-FFF2-40B4-BE49-F238E27FC236}">
                <a16:creationId xmlns:a16="http://schemas.microsoft.com/office/drawing/2014/main" id="{AFED6FC9-C93A-9F07-CF8D-C0E1F0B2152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215260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yout_06">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5A8456C-09BE-F772-4E09-AC8E5EFE5A98}"/>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13" name="Rectangle 12">
            <a:extLst>
              <a:ext uri="{FF2B5EF4-FFF2-40B4-BE49-F238E27FC236}">
                <a16:creationId xmlns:a16="http://schemas.microsoft.com/office/drawing/2014/main" id="{C4A970D6-E749-96E3-83B1-8B21AB192873}"/>
              </a:ext>
            </a:extLst>
          </p:cNvPr>
          <p:cNvSpPr/>
          <p:nvPr userDrawn="1"/>
        </p:nvSpPr>
        <p:spPr>
          <a:xfrm>
            <a:off x="0" y="0"/>
            <a:ext cx="4539343" cy="61264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chemeClr val="bg1"/>
              </a:solidFill>
            </a:endParaRPr>
          </a:p>
        </p:txBody>
      </p:sp>
      <p:sp>
        <p:nvSpPr>
          <p:cNvPr id="2" name="Title 1">
            <a:extLst>
              <a:ext uri="{FF2B5EF4-FFF2-40B4-BE49-F238E27FC236}">
                <a16:creationId xmlns:a16="http://schemas.microsoft.com/office/drawing/2014/main" id="{0968299B-C422-1510-F32A-0DFF889E93C4}"/>
              </a:ext>
            </a:extLst>
          </p:cNvPr>
          <p:cNvSpPr>
            <a:spLocks noGrp="1"/>
          </p:cNvSpPr>
          <p:nvPr>
            <p:ph type="title"/>
          </p:nvPr>
        </p:nvSpPr>
        <p:spPr>
          <a:xfrm>
            <a:off x="6151338" y="2766217"/>
            <a:ext cx="5822948" cy="1325563"/>
          </a:xfrm>
        </p:spPr>
        <p:txBody>
          <a:bodyPr/>
          <a:lstStyle>
            <a:lvl1pPr algn="ctr">
              <a:defRPr/>
            </a:lvl1pPr>
          </a:lstStyle>
          <a:p>
            <a:r>
              <a:rPr lang="en-US"/>
              <a:t>Click to edit Master title style</a:t>
            </a:r>
            <a:endParaRPr lang="en-MY"/>
          </a:p>
        </p:txBody>
      </p:sp>
      <p:sp>
        <p:nvSpPr>
          <p:cNvPr id="10" name="Footer Placeholder 9">
            <a:extLst>
              <a:ext uri="{FF2B5EF4-FFF2-40B4-BE49-F238E27FC236}">
                <a16:creationId xmlns:a16="http://schemas.microsoft.com/office/drawing/2014/main" id="{37270406-6097-F873-9773-CC94FA23047F}"/>
              </a:ext>
            </a:extLst>
          </p:cNvPr>
          <p:cNvSpPr>
            <a:spLocks noGrp="1"/>
          </p:cNvSpPr>
          <p:nvPr>
            <p:ph type="ftr" sz="quarter" idx="10"/>
          </p:nvPr>
        </p:nvSpPr>
        <p:spPr/>
        <p:txBody>
          <a:bodyPr/>
          <a:lstStyle/>
          <a:p>
            <a:endParaRPr lang="en-MY"/>
          </a:p>
        </p:txBody>
      </p:sp>
      <p:sp>
        <p:nvSpPr>
          <p:cNvPr id="11" name="Slide Number Placeholder 10">
            <a:extLst>
              <a:ext uri="{FF2B5EF4-FFF2-40B4-BE49-F238E27FC236}">
                <a16:creationId xmlns:a16="http://schemas.microsoft.com/office/drawing/2014/main" id="{A4759327-3B5D-3BFA-5CCA-6BD5BACEAD3D}"/>
              </a:ext>
            </a:extLst>
          </p:cNvPr>
          <p:cNvSpPr>
            <a:spLocks noGrp="1"/>
          </p:cNvSpPr>
          <p:nvPr>
            <p:ph type="sldNum" sz="quarter" idx="11"/>
          </p:nvPr>
        </p:nvSpPr>
        <p:spPr/>
        <p:txBody>
          <a:bodyPr/>
          <a:lstStyle/>
          <a:p>
            <a:fld id="{7737D3DD-0AB3-4F16-99FA-6262B2B4036D}" type="slidenum">
              <a:rPr lang="en-MY" smtClean="0"/>
              <a:t>‹#›</a:t>
            </a:fld>
            <a:endParaRPr lang="en-MY"/>
          </a:p>
        </p:txBody>
      </p:sp>
      <p:grpSp>
        <p:nvGrpSpPr>
          <p:cNvPr id="9" name="Group 8">
            <a:extLst>
              <a:ext uri="{FF2B5EF4-FFF2-40B4-BE49-F238E27FC236}">
                <a16:creationId xmlns:a16="http://schemas.microsoft.com/office/drawing/2014/main" id="{CB557F9C-2B1B-1E45-919F-2CBA963082F1}"/>
              </a:ext>
            </a:extLst>
          </p:cNvPr>
          <p:cNvGrpSpPr/>
          <p:nvPr userDrawn="1"/>
        </p:nvGrpSpPr>
        <p:grpSpPr>
          <a:xfrm>
            <a:off x="580088" y="1982368"/>
            <a:ext cx="5265908" cy="2893260"/>
            <a:chOff x="-548507" y="477868"/>
            <a:chExt cx="11570449" cy="6357177"/>
          </a:xfrm>
        </p:grpSpPr>
        <p:sp>
          <p:nvSpPr>
            <p:cNvPr id="14" name="Freeform: Shape 13">
              <a:extLst>
                <a:ext uri="{FF2B5EF4-FFF2-40B4-BE49-F238E27FC236}">
                  <a16:creationId xmlns:a16="http://schemas.microsoft.com/office/drawing/2014/main" id="{6B4D37DD-77A1-3F66-1AB7-0D02A7AA0534}"/>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9939251-1BCB-8F28-4AEB-3F5C698F7844}"/>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76B35D63-3320-AD9B-342D-29A2461E1E9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1EA1DA0-4667-A070-5433-AD3862F8F012}"/>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31CCFE93-102B-5253-326B-9C14E78024FF}"/>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20" name="Group 19">
              <a:extLst>
                <a:ext uri="{FF2B5EF4-FFF2-40B4-BE49-F238E27FC236}">
                  <a16:creationId xmlns:a16="http://schemas.microsoft.com/office/drawing/2014/main" id="{9271F50C-004D-6614-9952-C20CF9F23F84}"/>
                </a:ext>
              </a:extLst>
            </p:cNvPr>
            <p:cNvGrpSpPr/>
            <p:nvPr/>
          </p:nvGrpSpPr>
          <p:grpSpPr>
            <a:xfrm>
              <a:off x="1606" y="6382978"/>
              <a:ext cx="413937" cy="115242"/>
              <a:chOff x="5955" y="6353672"/>
              <a:chExt cx="413937" cy="115242"/>
            </a:xfrm>
          </p:grpSpPr>
          <p:sp>
            <p:nvSpPr>
              <p:cNvPr id="25" name="Rectangle: Rounded Corners 24">
                <a:extLst>
                  <a:ext uri="{FF2B5EF4-FFF2-40B4-BE49-F238E27FC236}">
                    <a16:creationId xmlns:a16="http://schemas.microsoft.com/office/drawing/2014/main" id="{28837067-0E6E-EBDC-C7A8-86F4033B63D3}"/>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3AC60AB8-5AB3-8260-897B-FB410ACB3FB8}"/>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4D931CFE-A63B-8125-E9D4-949B42E5C546}"/>
                </a:ext>
              </a:extLst>
            </p:cNvPr>
            <p:cNvGrpSpPr/>
            <p:nvPr/>
          </p:nvGrpSpPr>
          <p:grpSpPr>
            <a:xfrm>
              <a:off x="9855291" y="6381600"/>
              <a:ext cx="885989" cy="115242"/>
              <a:chOff x="5955" y="6353672"/>
              <a:chExt cx="413937" cy="115242"/>
            </a:xfrm>
          </p:grpSpPr>
          <p:sp>
            <p:nvSpPr>
              <p:cNvPr id="23" name="Rectangle: Rounded Corners 22">
                <a:extLst>
                  <a:ext uri="{FF2B5EF4-FFF2-40B4-BE49-F238E27FC236}">
                    <a16:creationId xmlns:a16="http://schemas.microsoft.com/office/drawing/2014/main" id="{20BC883D-1639-3A5C-4006-DBE2E6597109}"/>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BBA29C7B-554C-081E-2135-BFC59AE98156}"/>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2" name="Freeform: Shape 21">
              <a:extLst>
                <a:ext uri="{FF2B5EF4-FFF2-40B4-BE49-F238E27FC236}">
                  <a16:creationId xmlns:a16="http://schemas.microsoft.com/office/drawing/2014/main" id="{60D7FD87-F429-AB50-CEC1-95CBDAABB01E}"/>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pic>
        <p:nvPicPr>
          <p:cNvPr id="27" name="Picture 26" descr="Logo&#10;&#10;Description automatically generated">
            <a:extLst>
              <a:ext uri="{FF2B5EF4-FFF2-40B4-BE49-F238E27FC236}">
                <a16:creationId xmlns:a16="http://schemas.microsoft.com/office/drawing/2014/main" id="{EBD843B1-0951-A33D-BCC6-E0640022F3A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4804376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yout_07">
    <p:bg>
      <p:bgPr>
        <a:solidFill>
          <a:schemeClr val="bg1">
            <a:alpha val="37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28DB6A-3639-804F-5B60-C6592BBF091F}"/>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8" name="Picture Placeholder 7">
            <a:extLst>
              <a:ext uri="{FF2B5EF4-FFF2-40B4-BE49-F238E27FC236}">
                <a16:creationId xmlns:a16="http://schemas.microsoft.com/office/drawing/2014/main" id="{89987F70-64EC-CA05-E8A9-766DF9840D38}"/>
              </a:ext>
            </a:extLst>
          </p:cNvPr>
          <p:cNvSpPr>
            <a:spLocks noGrp="1"/>
          </p:cNvSpPr>
          <p:nvPr>
            <p:ph type="pic" sz="quarter" idx="12"/>
          </p:nvPr>
        </p:nvSpPr>
        <p:spPr>
          <a:xfrm>
            <a:off x="1622425" y="833378"/>
            <a:ext cx="8947150" cy="4554638"/>
          </a:xfrm>
        </p:spPr>
        <p:txBody>
          <a:bodyPr/>
          <a:lstStyle/>
          <a:p>
            <a:endParaRPr lang="en-MY"/>
          </a:p>
        </p:txBody>
      </p:sp>
      <p:pic>
        <p:nvPicPr>
          <p:cNvPr id="9" name="Picture 8" descr="Logo&#10;&#10;Description automatically generated">
            <a:extLst>
              <a:ext uri="{FF2B5EF4-FFF2-40B4-BE49-F238E27FC236}">
                <a16:creationId xmlns:a16="http://schemas.microsoft.com/office/drawing/2014/main" id="{FA832A2C-2644-6658-956A-F6CDE4CFC8A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12959425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Layout_07">
    <p:bg>
      <p:bgPr>
        <a:solidFill>
          <a:schemeClr val="bg1">
            <a:alpha val="37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28DB6A-3639-804F-5B60-C6592BBF091F}"/>
              </a:ext>
            </a:extLst>
          </p:cNvPr>
          <p:cNvPicPr>
            <a:picLocks noChangeAspect="1"/>
          </p:cNvPicPr>
          <p:nvPr userDrawn="1"/>
        </p:nvPicPr>
        <p:blipFill>
          <a:blip r:embed="rId2"/>
          <a:stretch>
            <a:fillRect/>
          </a:stretch>
        </p:blipFill>
        <p:spPr>
          <a:xfrm rot="10800000" flipV="1">
            <a:off x="0" y="-29928"/>
            <a:ext cx="12192000" cy="3956927"/>
          </a:xfrm>
          <a:prstGeom prst="rect">
            <a:avLst/>
          </a:prstGeom>
        </p:spPr>
      </p:pic>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9" name="Rectangle 8">
            <a:extLst>
              <a:ext uri="{FF2B5EF4-FFF2-40B4-BE49-F238E27FC236}">
                <a16:creationId xmlns:a16="http://schemas.microsoft.com/office/drawing/2014/main" id="{6A28F128-2C1E-BF90-7B50-EEA520A8E0D1}"/>
              </a:ext>
            </a:extLst>
          </p:cNvPr>
          <p:cNvSpPr/>
          <p:nvPr userDrawn="1"/>
        </p:nvSpPr>
        <p:spPr>
          <a:xfrm rot="10800000">
            <a:off x="2161479" y="-29927"/>
            <a:ext cx="10024582" cy="59854"/>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0" name="Rectangle 9">
            <a:extLst>
              <a:ext uri="{FF2B5EF4-FFF2-40B4-BE49-F238E27FC236}">
                <a16:creationId xmlns:a16="http://schemas.microsoft.com/office/drawing/2014/main" id="{AB14BB5F-78D4-C98C-F6C3-95F1B716981E}"/>
              </a:ext>
            </a:extLst>
          </p:cNvPr>
          <p:cNvSpPr/>
          <p:nvPr userDrawn="1"/>
        </p:nvSpPr>
        <p:spPr>
          <a:xfrm>
            <a:off x="0" y="-52790"/>
            <a:ext cx="5148943" cy="225287"/>
          </a:xfrm>
          <a:prstGeom prst="rect">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8" name="Picture 7" descr="Logo&#10;&#10;Description automatically generated">
            <a:extLst>
              <a:ext uri="{FF2B5EF4-FFF2-40B4-BE49-F238E27FC236}">
                <a16:creationId xmlns:a16="http://schemas.microsoft.com/office/drawing/2014/main" id="{456F8D6F-4FEB-ED3E-E7ED-26FDD0376D6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2411962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yout_08">
    <p:bg>
      <p:bgPr>
        <a:solidFill>
          <a:srgbClr val="C04C4C"/>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6764FE-4266-9C28-BBAD-0C0CE59F74C2}"/>
              </a:ext>
            </a:extLst>
          </p:cNvPr>
          <p:cNvSpPr/>
          <p:nvPr userDrawn="1"/>
        </p:nvSpPr>
        <p:spPr>
          <a:xfrm>
            <a:off x="0" y="0"/>
            <a:ext cx="12192000" cy="4737100"/>
          </a:xfrm>
          <a:prstGeom prst="rect">
            <a:avLst/>
          </a:prstGeom>
          <a:solidFill>
            <a:schemeClr val="bg1"/>
          </a:solidFill>
          <a:ln>
            <a:noFill/>
          </a:ln>
          <a:effectLst>
            <a:outerShdw blurRad="254000" dist="215900" dir="5400000" sx="98000" sy="98000" algn="t"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 name="Footer Placeholder 4">
            <a:extLst>
              <a:ext uri="{FF2B5EF4-FFF2-40B4-BE49-F238E27FC236}">
                <a16:creationId xmlns:a16="http://schemas.microsoft.com/office/drawing/2014/main" id="{C226471F-60E2-4515-0BAA-0DB6D5757165}"/>
              </a:ext>
            </a:extLst>
          </p:cNvPr>
          <p:cNvSpPr>
            <a:spLocks noGrp="1"/>
          </p:cNvSpPr>
          <p:nvPr>
            <p:ph type="ftr" sz="quarter" idx="10"/>
          </p:nvPr>
        </p:nvSpPr>
        <p:spPr/>
        <p:txBody>
          <a:bodyPr/>
          <a:lstStyle/>
          <a:p>
            <a:endParaRPr lang="en-MY"/>
          </a:p>
        </p:txBody>
      </p:sp>
      <p:sp>
        <p:nvSpPr>
          <p:cNvPr id="6" name="Slide Number Placeholder 5">
            <a:extLst>
              <a:ext uri="{FF2B5EF4-FFF2-40B4-BE49-F238E27FC236}">
                <a16:creationId xmlns:a16="http://schemas.microsoft.com/office/drawing/2014/main" id="{CA9885EA-F2ED-0679-F34F-5A78B2C6146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7" name="Title 6">
            <a:extLst>
              <a:ext uri="{FF2B5EF4-FFF2-40B4-BE49-F238E27FC236}">
                <a16:creationId xmlns:a16="http://schemas.microsoft.com/office/drawing/2014/main" id="{46D67C0D-AE8E-41E4-EB71-DE0656956001}"/>
              </a:ext>
            </a:extLst>
          </p:cNvPr>
          <p:cNvSpPr>
            <a:spLocks noGrp="1"/>
          </p:cNvSpPr>
          <p:nvPr>
            <p:ph type="title"/>
          </p:nvPr>
        </p:nvSpPr>
        <p:spPr/>
        <p:txBody>
          <a:bodyPr/>
          <a:lstStyle/>
          <a:p>
            <a:r>
              <a:rPr lang="en-US"/>
              <a:t>Click to edit Master title style</a:t>
            </a:r>
            <a:endParaRPr lang="en-MY"/>
          </a:p>
        </p:txBody>
      </p:sp>
      <p:pic>
        <p:nvPicPr>
          <p:cNvPr id="9" name="Picture 8" descr="Logo&#10;&#10;Description automatically generated">
            <a:extLst>
              <a:ext uri="{FF2B5EF4-FFF2-40B4-BE49-F238E27FC236}">
                <a16:creationId xmlns:a16="http://schemas.microsoft.com/office/drawing/2014/main" id="{C938784C-798A-313F-6BDD-2EEF86FBFD7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12496405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ayout_09">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A40B45C3-8E81-6BAE-010D-9B6CD2D56226}"/>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DA03FB80-B1FC-DDFA-448B-BCE958EA32DE}"/>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0" name="Title 9">
            <a:extLst>
              <a:ext uri="{FF2B5EF4-FFF2-40B4-BE49-F238E27FC236}">
                <a16:creationId xmlns:a16="http://schemas.microsoft.com/office/drawing/2014/main" id="{A81EEF20-E6C8-6C8E-7FE9-279D53479B22}"/>
              </a:ext>
            </a:extLst>
          </p:cNvPr>
          <p:cNvSpPr>
            <a:spLocks noGrp="1"/>
          </p:cNvSpPr>
          <p:nvPr>
            <p:ph type="title"/>
          </p:nvPr>
        </p:nvSpPr>
        <p:spPr/>
        <p:txBody>
          <a:bodyPr/>
          <a:lstStyle/>
          <a:p>
            <a:r>
              <a:rPr lang="en-US"/>
              <a:t>Click to edit Master title style</a:t>
            </a:r>
            <a:endParaRPr lang="en-MY"/>
          </a:p>
        </p:txBody>
      </p:sp>
      <p:sp>
        <p:nvSpPr>
          <p:cNvPr id="12" name="Picture Placeholder 11">
            <a:extLst>
              <a:ext uri="{FF2B5EF4-FFF2-40B4-BE49-F238E27FC236}">
                <a16:creationId xmlns:a16="http://schemas.microsoft.com/office/drawing/2014/main" id="{066CCFD3-9BC4-D4C1-9392-EA327203EA89}"/>
              </a:ext>
            </a:extLst>
          </p:cNvPr>
          <p:cNvSpPr>
            <a:spLocks noGrp="1"/>
          </p:cNvSpPr>
          <p:nvPr>
            <p:ph type="pic" sz="quarter" idx="12"/>
          </p:nvPr>
        </p:nvSpPr>
        <p:spPr>
          <a:xfrm>
            <a:off x="838200" y="1863725"/>
            <a:ext cx="3200400" cy="2939769"/>
          </a:xfrm>
        </p:spPr>
        <p:txBody>
          <a:bodyPr/>
          <a:lstStyle/>
          <a:p>
            <a:endParaRPr lang="en-MY"/>
          </a:p>
        </p:txBody>
      </p:sp>
      <p:sp>
        <p:nvSpPr>
          <p:cNvPr id="14" name="Picture Placeholder 13">
            <a:extLst>
              <a:ext uri="{FF2B5EF4-FFF2-40B4-BE49-F238E27FC236}">
                <a16:creationId xmlns:a16="http://schemas.microsoft.com/office/drawing/2014/main" id="{5EFB77A9-6E81-95F5-77AD-E75BB87A5A77}"/>
              </a:ext>
            </a:extLst>
          </p:cNvPr>
          <p:cNvSpPr>
            <a:spLocks noGrp="1"/>
          </p:cNvSpPr>
          <p:nvPr>
            <p:ph type="pic" sz="quarter" idx="13"/>
          </p:nvPr>
        </p:nvSpPr>
        <p:spPr>
          <a:xfrm>
            <a:off x="4495800" y="1863725"/>
            <a:ext cx="3200400" cy="2939769"/>
          </a:xfrm>
        </p:spPr>
        <p:txBody>
          <a:bodyPr/>
          <a:lstStyle/>
          <a:p>
            <a:endParaRPr lang="en-MY"/>
          </a:p>
        </p:txBody>
      </p:sp>
      <p:sp>
        <p:nvSpPr>
          <p:cNvPr id="16" name="Picture Placeholder 15">
            <a:extLst>
              <a:ext uri="{FF2B5EF4-FFF2-40B4-BE49-F238E27FC236}">
                <a16:creationId xmlns:a16="http://schemas.microsoft.com/office/drawing/2014/main" id="{439127F8-03DB-5D0F-A98C-B82B076E4B38}"/>
              </a:ext>
            </a:extLst>
          </p:cNvPr>
          <p:cNvSpPr>
            <a:spLocks noGrp="1"/>
          </p:cNvSpPr>
          <p:nvPr>
            <p:ph type="pic" sz="quarter" idx="14"/>
          </p:nvPr>
        </p:nvSpPr>
        <p:spPr>
          <a:xfrm>
            <a:off x="8158725" y="1863725"/>
            <a:ext cx="3200400" cy="2939769"/>
          </a:xfrm>
        </p:spPr>
        <p:txBody>
          <a:bodyPr/>
          <a:lstStyle/>
          <a:p>
            <a:endParaRPr lang="en-MY"/>
          </a:p>
        </p:txBody>
      </p:sp>
      <p:pic>
        <p:nvPicPr>
          <p:cNvPr id="11" name="Picture 10" descr="Logo&#10;&#10;Description automatically generated">
            <a:extLst>
              <a:ext uri="{FF2B5EF4-FFF2-40B4-BE49-F238E27FC236}">
                <a16:creationId xmlns:a16="http://schemas.microsoft.com/office/drawing/2014/main" id="{99728D72-5D76-DC8D-B044-63CA42649D7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9380160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ayout_10">
    <p:bg>
      <p:bgPr>
        <a:solidFill>
          <a:schemeClr val="bg1">
            <a:alpha val="37000"/>
          </a:schemeClr>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9CEC78F-2030-F657-D94C-EC9916E70239}"/>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8" name="Footer Placeholder 7">
            <a:extLst>
              <a:ext uri="{FF2B5EF4-FFF2-40B4-BE49-F238E27FC236}">
                <a16:creationId xmlns:a16="http://schemas.microsoft.com/office/drawing/2014/main" id="{1D72305A-2320-94A9-D78D-83FAEFAD6021}"/>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F1A13F7E-A796-3E64-A559-FCC5922DB727}"/>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5" name="Picture Placeholder 14">
            <a:extLst>
              <a:ext uri="{FF2B5EF4-FFF2-40B4-BE49-F238E27FC236}">
                <a16:creationId xmlns:a16="http://schemas.microsoft.com/office/drawing/2014/main" id="{1F9FC79A-20DE-55EB-11E3-BAD01F6F979A}"/>
              </a:ext>
            </a:extLst>
          </p:cNvPr>
          <p:cNvSpPr>
            <a:spLocks noGrp="1"/>
          </p:cNvSpPr>
          <p:nvPr>
            <p:ph type="pic" sz="quarter" idx="12"/>
          </p:nvPr>
        </p:nvSpPr>
        <p:spPr>
          <a:xfrm>
            <a:off x="0" y="0"/>
            <a:ext cx="2222500" cy="2036763"/>
          </a:xfrm>
        </p:spPr>
        <p:txBody>
          <a:bodyPr/>
          <a:lstStyle/>
          <a:p>
            <a:endParaRPr lang="en-MY"/>
          </a:p>
        </p:txBody>
      </p:sp>
      <p:sp>
        <p:nvSpPr>
          <p:cNvPr id="17" name="Picture Placeholder 16">
            <a:extLst>
              <a:ext uri="{FF2B5EF4-FFF2-40B4-BE49-F238E27FC236}">
                <a16:creationId xmlns:a16="http://schemas.microsoft.com/office/drawing/2014/main" id="{37AC4A9C-BE82-674B-5A73-6F2F8CA14FAD}"/>
              </a:ext>
            </a:extLst>
          </p:cNvPr>
          <p:cNvSpPr>
            <a:spLocks noGrp="1"/>
          </p:cNvSpPr>
          <p:nvPr>
            <p:ph type="pic" sz="quarter" idx="13"/>
          </p:nvPr>
        </p:nvSpPr>
        <p:spPr>
          <a:xfrm>
            <a:off x="2222200" y="2048338"/>
            <a:ext cx="2222500" cy="2036763"/>
          </a:xfrm>
        </p:spPr>
        <p:txBody>
          <a:bodyPr/>
          <a:lstStyle/>
          <a:p>
            <a:endParaRPr lang="en-MY"/>
          </a:p>
        </p:txBody>
      </p:sp>
      <p:sp>
        <p:nvSpPr>
          <p:cNvPr id="19" name="Picture Placeholder 18">
            <a:extLst>
              <a:ext uri="{FF2B5EF4-FFF2-40B4-BE49-F238E27FC236}">
                <a16:creationId xmlns:a16="http://schemas.microsoft.com/office/drawing/2014/main" id="{FA81B629-0F07-B59C-0408-FD208CA15356}"/>
              </a:ext>
            </a:extLst>
          </p:cNvPr>
          <p:cNvSpPr>
            <a:spLocks noGrp="1"/>
          </p:cNvSpPr>
          <p:nvPr>
            <p:ph type="pic" sz="quarter" idx="14"/>
          </p:nvPr>
        </p:nvSpPr>
        <p:spPr>
          <a:xfrm>
            <a:off x="0" y="4096676"/>
            <a:ext cx="2222500" cy="2036762"/>
          </a:xfrm>
        </p:spPr>
        <p:txBody>
          <a:bodyPr/>
          <a:lstStyle/>
          <a:p>
            <a:endParaRPr lang="en-MY"/>
          </a:p>
        </p:txBody>
      </p:sp>
      <p:sp>
        <p:nvSpPr>
          <p:cNvPr id="20" name="Title 19">
            <a:extLst>
              <a:ext uri="{FF2B5EF4-FFF2-40B4-BE49-F238E27FC236}">
                <a16:creationId xmlns:a16="http://schemas.microsoft.com/office/drawing/2014/main" id="{1C049FB6-D146-812F-7363-6D35184CA511}"/>
              </a:ext>
            </a:extLst>
          </p:cNvPr>
          <p:cNvSpPr>
            <a:spLocks noGrp="1"/>
          </p:cNvSpPr>
          <p:nvPr>
            <p:ph type="title"/>
          </p:nvPr>
        </p:nvSpPr>
        <p:spPr>
          <a:xfrm>
            <a:off x="5370653" y="355599"/>
            <a:ext cx="6642904" cy="1325563"/>
          </a:xfrm>
        </p:spPr>
        <p:txBody>
          <a:bodyPr/>
          <a:lstStyle/>
          <a:p>
            <a:r>
              <a:rPr lang="en-US"/>
              <a:t>Click to edit Master title style</a:t>
            </a:r>
            <a:endParaRPr lang="en-MY"/>
          </a:p>
        </p:txBody>
      </p:sp>
      <p:sp>
        <p:nvSpPr>
          <p:cNvPr id="21" name="Rectangle 20">
            <a:extLst>
              <a:ext uri="{FF2B5EF4-FFF2-40B4-BE49-F238E27FC236}">
                <a16:creationId xmlns:a16="http://schemas.microsoft.com/office/drawing/2014/main" id="{BF6C5D5C-CDCC-C784-973F-88390D45C53B}"/>
              </a:ext>
            </a:extLst>
          </p:cNvPr>
          <p:cNvSpPr/>
          <p:nvPr userDrawn="1"/>
        </p:nvSpPr>
        <p:spPr>
          <a:xfrm rot="10800000">
            <a:off x="2234075" y="7088"/>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2" name="Rectangle 21">
            <a:extLst>
              <a:ext uri="{FF2B5EF4-FFF2-40B4-BE49-F238E27FC236}">
                <a16:creationId xmlns:a16="http://schemas.microsoft.com/office/drawing/2014/main" id="{ADFD5EF8-AC54-E00C-8C75-712DD23935AA}"/>
              </a:ext>
            </a:extLst>
          </p:cNvPr>
          <p:cNvSpPr/>
          <p:nvPr userDrawn="1"/>
        </p:nvSpPr>
        <p:spPr>
          <a:xfrm rot="10800000">
            <a:off x="0" y="2048637"/>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3" name="Rectangle 22">
            <a:extLst>
              <a:ext uri="{FF2B5EF4-FFF2-40B4-BE49-F238E27FC236}">
                <a16:creationId xmlns:a16="http://schemas.microsoft.com/office/drawing/2014/main" id="{493DF42E-2BE3-EBA6-205B-2A8268FF878D}"/>
              </a:ext>
            </a:extLst>
          </p:cNvPr>
          <p:cNvSpPr/>
          <p:nvPr userDrawn="1"/>
        </p:nvSpPr>
        <p:spPr>
          <a:xfrm rot="10800000">
            <a:off x="2238562" y="4096676"/>
            <a:ext cx="2222500" cy="203676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12" name="Picture 11" descr="Logo&#10;&#10;Description automatically generated">
            <a:extLst>
              <a:ext uri="{FF2B5EF4-FFF2-40B4-BE49-F238E27FC236}">
                <a16:creationId xmlns:a16="http://schemas.microsoft.com/office/drawing/2014/main" id="{46EDB3BB-164A-CD1A-BF26-D10A4E43D23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8720828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ayout_11">
    <p:bg>
      <p:bgPr>
        <a:solidFill>
          <a:schemeClr val="bg1">
            <a:alpha val="34000"/>
          </a:schemeClr>
        </a:solidFill>
        <a:effectLst/>
      </p:bgPr>
    </p:bg>
    <p:spTree>
      <p:nvGrpSpPr>
        <p:cNvPr id="1" name=""/>
        <p:cNvGrpSpPr/>
        <p:nvPr/>
      </p:nvGrpSpPr>
      <p:grpSpPr>
        <a:xfrm>
          <a:off x="0" y="0"/>
          <a:ext cx="0" cy="0"/>
          <a:chOff x="0" y="0"/>
          <a:chExt cx="0" cy="0"/>
        </a:xfrm>
      </p:grpSpPr>
      <p:sp>
        <p:nvSpPr>
          <p:cNvPr id="406" name="Rectangle 402">
            <a:extLst>
              <a:ext uri="{FF2B5EF4-FFF2-40B4-BE49-F238E27FC236}">
                <a16:creationId xmlns:a16="http://schemas.microsoft.com/office/drawing/2014/main" id="{20B52243-B80A-3445-8806-0BE94A96B286}"/>
              </a:ext>
            </a:extLst>
          </p:cNvPr>
          <p:cNvSpPr/>
          <p:nvPr userDrawn="1"/>
        </p:nvSpPr>
        <p:spPr>
          <a:xfrm rot="10800000">
            <a:off x="-26938" y="-20387"/>
            <a:ext cx="5402774" cy="6014786"/>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 name="connsiteX0" fmla="*/ 2921000 w 5359400"/>
              <a:gd name="connsiteY0" fmla="*/ 12700 h 6007101"/>
              <a:gd name="connsiteX1" fmla="*/ 4953000 w 5359400"/>
              <a:gd name="connsiteY1" fmla="*/ 0 h 6007101"/>
              <a:gd name="connsiteX2" fmla="*/ 5359400 w 5359400"/>
              <a:gd name="connsiteY2" fmla="*/ 6007101 h 6007101"/>
              <a:gd name="connsiteX3" fmla="*/ 0 w 5359400"/>
              <a:gd name="connsiteY3" fmla="*/ 6007101 h 6007101"/>
              <a:gd name="connsiteX4" fmla="*/ 2921000 w 5359400"/>
              <a:gd name="connsiteY4" fmla="*/ 12700 h 6007101"/>
              <a:gd name="connsiteX0" fmla="*/ 2921000 w 5384800"/>
              <a:gd name="connsiteY0" fmla="*/ 0 h 5994401"/>
              <a:gd name="connsiteX1" fmla="*/ 5384800 w 5384800"/>
              <a:gd name="connsiteY1" fmla="*/ 0 h 5994401"/>
              <a:gd name="connsiteX2" fmla="*/ 5359400 w 5384800"/>
              <a:gd name="connsiteY2" fmla="*/ 5994401 h 5994401"/>
              <a:gd name="connsiteX3" fmla="*/ 0 w 5384800"/>
              <a:gd name="connsiteY3" fmla="*/ 5994401 h 5994401"/>
              <a:gd name="connsiteX4" fmla="*/ 2921000 w 5384800"/>
              <a:gd name="connsiteY4" fmla="*/ 0 h 5994401"/>
              <a:gd name="connsiteX0" fmla="*/ 2921000 w 5384800"/>
              <a:gd name="connsiteY0" fmla="*/ 0 h 6002085"/>
              <a:gd name="connsiteX1" fmla="*/ 5384800 w 5384800"/>
              <a:gd name="connsiteY1" fmla="*/ 0 h 6002085"/>
              <a:gd name="connsiteX2" fmla="*/ 5305612 w 5384800"/>
              <a:gd name="connsiteY2" fmla="*/ 6002085 h 6002085"/>
              <a:gd name="connsiteX3" fmla="*/ 0 w 5384800"/>
              <a:gd name="connsiteY3" fmla="*/ 5994401 h 6002085"/>
              <a:gd name="connsiteX4" fmla="*/ 2921000 w 5384800"/>
              <a:gd name="connsiteY4" fmla="*/ 0 h 6002085"/>
              <a:gd name="connsiteX0" fmla="*/ 2921000 w 5384800"/>
              <a:gd name="connsiteY0" fmla="*/ 0 h 6002085"/>
              <a:gd name="connsiteX1" fmla="*/ 5384800 w 5384800"/>
              <a:gd name="connsiteY1" fmla="*/ 0 h 6002085"/>
              <a:gd name="connsiteX2" fmla="*/ 5374768 w 5384800"/>
              <a:gd name="connsiteY2" fmla="*/ 6002085 h 6002085"/>
              <a:gd name="connsiteX3" fmla="*/ 0 w 5384800"/>
              <a:gd name="connsiteY3" fmla="*/ 5994401 h 6002085"/>
              <a:gd name="connsiteX4" fmla="*/ 2921000 w 5384800"/>
              <a:gd name="connsiteY4" fmla="*/ 0 h 6002085"/>
              <a:gd name="connsiteX0" fmla="*/ 2921000 w 5384800"/>
              <a:gd name="connsiteY0" fmla="*/ 0 h 6002085"/>
              <a:gd name="connsiteX1" fmla="*/ 5384800 w 5384800"/>
              <a:gd name="connsiteY1" fmla="*/ 0 h 6002085"/>
              <a:gd name="connsiteX2" fmla="*/ 5374768 w 5384800"/>
              <a:gd name="connsiteY2" fmla="*/ 6002085 h 6002085"/>
              <a:gd name="connsiteX3" fmla="*/ 0 w 5384800"/>
              <a:gd name="connsiteY3" fmla="*/ 5994401 h 6002085"/>
              <a:gd name="connsiteX4" fmla="*/ 2921000 w 5384800"/>
              <a:gd name="connsiteY4" fmla="*/ 0 h 6002085"/>
              <a:gd name="connsiteX0" fmla="*/ 2899735 w 5384800"/>
              <a:gd name="connsiteY0" fmla="*/ 7074 h 6002085"/>
              <a:gd name="connsiteX1" fmla="*/ 5384800 w 5384800"/>
              <a:gd name="connsiteY1" fmla="*/ 0 h 6002085"/>
              <a:gd name="connsiteX2" fmla="*/ 5374768 w 5384800"/>
              <a:gd name="connsiteY2" fmla="*/ 6002085 h 6002085"/>
              <a:gd name="connsiteX3" fmla="*/ 0 w 5384800"/>
              <a:gd name="connsiteY3" fmla="*/ 5994401 h 6002085"/>
              <a:gd name="connsiteX4" fmla="*/ 2899735 w 5384800"/>
              <a:gd name="connsiteY4" fmla="*/ 7074 h 6002085"/>
              <a:gd name="connsiteX0" fmla="*/ 2899735 w 5391888"/>
              <a:gd name="connsiteY0" fmla="*/ 7074 h 6002085"/>
              <a:gd name="connsiteX1" fmla="*/ 5391888 w 5391888"/>
              <a:gd name="connsiteY1" fmla="*/ 0 h 6002085"/>
              <a:gd name="connsiteX2" fmla="*/ 5374768 w 5391888"/>
              <a:gd name="connsiteY2" fmla="*/ 6002085 h 6002085"/>
              <a:gd name="connsiteX3" fmla="*/ 0 w 5391888"/>
              <a:gd name="connsiteY3" fmla="*/ 5994401 h 6002085"/>
              <a:gd name="connsiteX4" fmla="*/ 2899735 w 5391888"/>
              <a:gd name="connsiteY4" fmla="*/ 7074 h 6002085"/>
              <a:gd name="connsiteX0" fmla="*/ 2910621 w 5402774"/>
              <a:gd name="connsiteY0" fmla="*/ 7074 h 6002085"/>
              <a:gd name="connsiteX1" fmla="*/ 5402774 w 5402774"/>
              <a:gd name="connsiteY1" fmla="*/ 0 h 6002085"/>
              <a:gd name="connsiteX2" fmla="*/ 5385654 w 5402774"/>
              <a:gd name="connsiteY2" fmla="*/ 6002085 h 6002085"/>
              <a:gd name="connsiteX3" fmla="*/ 0 w 5402774"/>
              <a:gd name="connsiteY3" fmla="*/ 5983539 h 6002085"/>
              <a:gd name="connsiteX4" fmla="*/ 2910621 w 5402774"/>
              <a:gd name="connsiteY4" fmla="*/ 7074 h 6002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02774" h="6002085">
                <a:moveTo>
                  <a:pt x="2910621" y="7074"/>
                </a:moveTo>
                <a:lnTo>
                  <a:pt x="5402774" y="0"/>
                </a:lnTo>
                <a:cubicBezTo>
                  <a:pt x="5397067" y="2000695"/>
                  <a:pt x="5391361" y="4001390"/>
                  <a:pt x="5385654" y="6002085"/>
                </a:cubicBezTo>
                <a:lnTo>
                  <a:pt x="0" y="5983539"/>
                </a:lnTo>
                <a:lnTo>
                  <a:pt x="2910621" y="7074"/>
                </a:lnTo>
                <a:close/>
              </a:path>
            </a:pathLst>
          </a:custGeom>
          <a:gradFill flip="none" rotWithShape="1">
            <a:gsLst>
              <a:gs pos="92697">
                <a:schemeClr val="tx2">
                  <a:lumMod val="90000"/>
                  <a:lumOff val="10000"/>
                </a:schemeClr>
              </a:gs>
              <a:gs pos="0">
                <a:schemeClr val="tx2">
                  <a:lumMod val="90000"/>
                  <a:lumOff val="10000"/>
                </a:schemeClr>
              </a:gs>
              <a:gs pos="0">
                <a:schemeClr val="tx2">
                  <a:lumMod val="90000"/>
                  <a:lumOff val="10000"/>
                </a:schemeClr>
              </a:gs>
              <a:gs pos="0">
                <a:schemeClr val="tx2">
                  <a:lumMod val="75000"/>
                  <a:lumOff val="25000"/>
                </a:schemeClr>
              </a:gs>
              <a:gs pos="0">
                <a:schemeClr val="tx1">
                  <a:lumMod val="50000"/>
                  <a:lumOff val="50000"/>
                </a:schemeClr>
              </a:gs>
            </a:gsLst>
            <a:lin ang="5400000" scaled="1"/>
            <a:tileRect/>
          </a:gra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2" name="Title 1">
            <a:extLst>
              <a:ext uri="{FF2B5EF4-FFF2-40B4-BE49-F238E27FC236}">
                <a16:creationId xmlns:a16="http://schemas.microsoft.com/office/drawing/2014/main" id="{0A9964C8-A175-D7AF-3FA4-B94E39C6FA6A}"/>
              </a:ext>
            </a:extLst>
          </p:cNvPr>
          <p:cNvSpPr>
            <a:spLocks noGrp="1"/>
          </p:cNvSpPr>
          <p:nvPr>
            <p:ph type="title"/>
          </p:nvPr>
        </p:nvSpPr>
        <p:spPr>
          <a:xfrm>
            <a:off x="5177642" y="863600"/>
            <a:ext cx="6602409" cy="1325563"/>
          </a:xfrm>
        </p:spPr>
        <p:txBody>
          <a:bodyPr/>
          <a:lstStyle>
            <a:lvl1pPr algn="l">
              <a:defRPr/>
            </a:lvl1pPr>
          </a:lstStyle>
          <a:p>
            <a:r>
              <a:rPr lang="en-US"/>
              <a:t>Click to edit Master title style</a:t>
            </a:r>
            <a:endParaRPr lang="en-MY"/>
          </a:p>
        </p:txBody>
      </p:sp>
      <p:sp>
        <p:nvSpPr>
          <p:cNvPr id="7" name="Footer Placeholder 6">
            <a:extLst>
              <a:ext uri="{FF2B5EF4-FFF2-40B4-BE49-F238E27FC236}">
                <a16:creationId xmlns:a16="http://schemas.microsoft.com/office/drawing/2014/main" id="{218BB686-D3F9-1D8F-D64E-90E02ADE7149}"/>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6920BB4C-A1BB-9467-1FED-1640114B7ECB}"/>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403" name="Rectangle 402">
            <a:extLst>
              <a:ext uri="{FF2B5EF4-FFF2-40B4-BE49-F238E27FC236}">
                <a16:creationId xmlns:a16="http://schemas.microsoft.com/office/drawing/2014/main" id="{6A000B49-9D64-40CD-6D5C-B6D3C3A05783}"/>
              </a:ext>
            </a:extLst>
          </p:cNvPr>
          <p:cNvSpPr/>
          <p:nvPr userDrawn="1"/>
        </p:nvSpPr>
        <p:spPr>
          <a:xfrm rot="10800000">
            <a:off x="589750" y="-12702"/>
            <a:ext cx="4953000" cy="6007101"/>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3000" h="6007101">
                <a:moveTo>
                  <a:pt x="2921000" y="12700"/>
                </a:moveTo>
                <a:lnTo>
                  <a:pt x="4953000" y="0"/>
                </a:lnTo>
                <a:lnTo>
                  <a:pt x="1968500" y="5994401"/>
                </a:lnTo>
                <a:lnTo>
                  <a:pt x="0" y="6007101"/>
                </a:lnTo>
                <a:lnTo>
                  <a:pt x="2921000" y="12700"/>
                </a:lnTo>
                <a:close/>
              </a:path>
            </a:pathLst>
          </a:custGeom>
          <a:solidFill>
            <a:srgbClr val="C04C4C"/>
          </a:solidFill>
          <a:ln>
            <a:solidFill>
              <a:schemeClr val="tx2">
                <a:lumMod val="10000"/>
                <a:lumOff val="9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grpSp>
        <p:nvGrpSpPr>
          <p:cNvPr id="407" name="Group 406">
            <a:extLst>
              <a:ext uri="{FF2B5EF4-FFF2-40B4-BE49-F238E27FC236}">
                <a16:creationId xmlns:a16="http://schemas.microsoft.com/office/drawing/2014/main" id="{E3D9D7C3-250B-C66B-DB51-0E6C7E10BD02}"/>
              </a:ext>
            </a:extLst>
          </p:cNvPr>
          <p:cNvGrpSpPr/>
          <p:nvPr userDrawn="1"/>
        </p:nvGrpSpPr>
        <p:grpSpPr>
          <a:xfrm>
            <a:off x="1433777" y="5528221"/>
            <a:ext cx="613993" cy="75107"/>
            <a:chOff x="-1587" y="4763"/>
            <a:chExt cx="300037" cy="42862"/>
          </a:xfrm>
          <a:solidFill>
            <a:schemeClr val="bg1"/>
          </a:solidFill>
        </p:grpSpPr>
        <p:sp>
          <p:nvSpPr>
            <p:cNvPr id="408" name="Oval 13">
              <a:extLst>
                <a:ext uri="{FF2B5EF4-FFF2-40B4-BE49-F238E27FC236}">
                  <a16:creationId xmlns:a16="http://schemas.microsoft.com/office/drawing/2014/main" id="{EFF050FE-D3FD-BAE4-B33F-FCD8ABD26715}"/>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09" name="Oval 14">
              <a:extLst>
                <a:ext uri="{FF2B5EF4-FFF2-40B4-BE49-F238E27FC236}">
                  <a16:creationId xmlns:a16="http://schemas.microsoft.com/office/drawing/2014/main" id="{87630A76-4060-4BB0-EF18-A53082D0D8A0}"/>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10" name="Oval 15">
              <a:extLst>
                <a:ext uri="{FF2B5EF4-FFF2-40B4-BE49-F238E27FC236}">
                  <a16:creationId xmlns:a16="http://schemas.microsoft.com/office/drawing/2014/main" id="{46B2C827-42B9-DBEC-F22A-F17CC0C8A77B}"/>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411" name="Oval 16">
              <a:extLst>
                <a:ext uri="{FF2B5EF4-FFF2-40B4-BE49-F238E27FC236}">
                  <a16:creationId xmlns:a16="http://schemas.microsoft.com/office/drawing/2014/main" id="{B59EBCEA-4042-970A-98AD-2F36CD31C175}"/>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412" name="Rectangle 402">
            <a:extLst>
              <a:ext uri="{FF2B5EF4-FFF2-40B4-BE49-F238E27FC236}">
                <a16:creationId xmlns:a16="http://schemas.microsoft.com/office/drawing/2014/main" id="{673165B6-3265-E64F-D897-23F76C1FB9DB}"/>
              </a:ext>
            </a:extLst>
          </p:cNvPr>
          <p:cNvSpPr/>
          <p:nvPr userDrawn="1"/>
        </p:nvSpPr>
        <p:spPr>
          <a:xfrm rot="10800000">
            <a:off x="2231874" y="4927332"/>
            <a:ext cx="1150304" cy="1395112"/>
          </a:xfrm>
          <a:custGeom>
            <a:avLst/>
            <a:gdLst>
              <a:gd name="connsiteX0" fmla="*/ 0 w 1854200"/>
              <a:gd name="connsiteY0" fmla="*/ 0 h 5994401"/>
              <a:gd name="connsiteX1" fmla="*/ 1854200 w 1854200"/>
              <a:gd name="connsiteY1" fmla="*/ 0 h 5994401"/>
              <a:gd name="connsiteX2" fmla="*/ 1854200 w 1854200"/>
              <a:gd name="connsiteY2" fmla="*/ 5994401 h 5994401"/>
              <a:gd name="connsiteX3" fmla="*/ 0 w 1854200"/>
              <a:gd name="connsiteY3" fmla="*/ 5994401 h 5994401"/>
              <a:gd name="connsiteX4" fmla="*/ 0 w 1854200"/>
              <a:gd name="connsiteY4" fmla="*/ 0 h 5994401"/>
              <a:gd name="connsiteX0" fmla="*/ 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0 w 4953000"/>
              <a:gd name="connsiteY4" fmla="*/ 12700 h 6007101"/>
              <a:gd name="connsiteX0" fmla="*/ 2921000 w 4953000"/>
              <a:gd name="connsiteY0" fmla="*/ 12700 h 6007101"/>
              <a:gd name="connsiteX1" fmla="*/ 4953000 w 4953000"/>
              <a:gd name="connsiteY1" fmla="*/ 0 h 6007101"/>
              <a:gd name="connsiteX2" fmla="*/ 1854200 w 4953000"/>
              <a:gd name="connsiteY2" fmla="*/ 6007101 h 6007101"/>
              <a:gd name="connsiteX3" fmla="*/ 0 w 4953000"/>
              <a:gd name="connsiteY3" fmla="*/ 6007101 h 6007101"/>
              <a:gd name="connsiteX4" fmla="*/ 2921000 w 4953000"/>
              <a:gd name="connsiteY4" fmla="*/ 12700 h 6007101"/>
              <a:gd name="connsiteX0" fmla="*/ 2921000 w 4953000"/>
              <a:gd name="connsiteY0" fmla="*/ 12700 h 6007101"/>
              <a:gd name="connsiteX1" fmla="*/ 4953000 w 4953000"/>
              <a:gd name="connsiteY1" fmla="*/ 0 h 6007101"/>
              <a:gd name="connsiteX2" fmla="*/ 1968500 w 4953000"/>
              <a:gd name="connsiteY2" fmla="*/ 5994401 h 6007101"/>
              <a:gd name="connsiteX3" fmla="*/ 0 w 4953000"/>
              <a:gd name="connsiteY3" fmla="*/ 6007101 h 6007101"/>
              <a:gd name="connsiteX4" fmla="*/ 2921000 w 4953000"/>
              <a:gd name="connsiteY4" fmla="*/ 12700 h 6007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3000" h="6007101">
                <a:moveTo>
                  <a:pt x="2921000" y="12700"/>
                </a:moveTo>
                <a:lnTo>
                  <a:pt x="4953000" y="0"/>
                </a:lnTo>
                <a:lnTo>
                  <a:pt x="1968500" y="5994401"/>
                </a:lnTo>
                <a:lnTo>
                  <a:pt x="0" y="6007101"/>
                </a:lnTo>
                <a:lnTo>
                  <a:pt x="2921000" y="127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4" name="Picture Placeholder 2">
            <a:extLst>
              <a:ext uri="{FF2B5EF4-FFF2-40B4-BE49-F238E27FC236}">
                <a16:creationId xmlns:a16="http://schemas.microsoft.com/office/drawing/2014/main" id="{ED6BC3D2-2522-41DF-7A30-2E8260076555}"/>
              </a:ext>
            </a:extLst>
          </p:cNvPr>
          <p:cNvSpPr>
            <a:spLocks noGrp="1"/>
          </p:cNvSpPr>
          <p:nvPr>
            <p:ph type="pic" sz="quarter" idx="13"/>
          </p:nvPr>
        </p:nvSpPr>
        <p:spPr>
          <a:xfrm>
            <a:off x="68665" y="921703"/>
            <a:ext cx="4459468" cy="4278630"/>
          </a:xfrm>
          <a:custGeom>
            <a:avLst/>
            <a:gdLst>
              <a:gd name="connsiteX0" fmla="*/ 0 w 2905125"/>
              <a:gd name="connsiteY0" fmla="*/ 4278630 h 4278630"/>
              <a:gd name="connsiteX1" fmla="*/ 1053834 w 2905125"/>
              <a:gd name="connsiteY1" fmla="*/ 0 h 4278630"/>
              <a:gd name="connsiteX2" fmla="*/ 2905125 w 2905125"/>
              <a:gd name="connsiteY2" fmla="*/ 0 h 4278630"/>
              <a:gd name="connsiteX3" fmla="*/ 1851291 w 2905125"/>
              <a:gd name="connsiteY3" fmla="*/ 4278630 h 4278630"/>
              <a:gd name="connsiteX4" fmla="*/ 0 w 2905125"/>
              <a:gd name="connsiteY4" fmla="*/ 4278630 h 4278630"/>
              <a:gd name="connsiteX0" fmla="*/ 0 w 4065185"/>
              <a:gd name="connsiteY0" fmla="*/ 4278630 h 4278630"/>
              <a:gd name="connsiteX1" fmla="*/ 2213894 w 4065185"/>
              <a:gd name="connsiteY1" fmla="*/ 0 h 4278630"/>
              <a:gd name="connsiteX2" fmla="*/ 4065185 w 4065185"/>
              <a:gd name="connsiteY2" fmla="*/ 0 h 4278630"/>
              <a:gd name="connsiteX3" fmla="*/ 3011351 w 4065185"/>
              <a:gd name="connsiteY3" fmla="*/ 4278630 h 4278630"/>
              <a:gd name="connsiteX4" fmla="*/ 0 w 4065185"/>
              <a:gd name="connsiteY4" fmla="*/ 4278630 h 4278630"/>
              <a:gd name="connsiteX0" fmla="*/ 0 w 4065185"/>
              <a:gd name="connsiteY0" fmla="*/ 4278630 h 4278630"/>
              <a:gd name="connsiteX1" fmla="*/ 997490 w 4065185"/>
              <a:gd name="connsiteY1" fmla="*/ 0 h 4278630"/>
              <a:gd name="connsiteX2" fmla="*/ 4065185 w 4065185"/>
              <a:gd name="connsiteY2" fmla="*/ 0 h 4278630"/>
              <a:gd name="connsiteX3" fmla="*/ 3011351 w 4065185"/>
              <a:gd name="connsiteY3" fmla="*/ 4278630 h 4278630"/>
              <a:gd name="connsiteX4" fmla="*/ 0 w 4065185"/>
              <a:gd name="connsiteY4" fmla="*/ 4278630 h 4278630"/>
              <a:gd name="connsiteX0" fmla="*/ 0 w 4065185"/>
              <a:gd name="connsiteY0" fmla="*/ 4278630 h 4278630"/>
              <a:gd name="connsiteX1" fmla="*/ 997490 w 4065185"/>
              <a:gd name="connsiteY1" fmla="*/ 0 h 4278630"/>
              <a:gd name="connsiteX2" fmla="*/ 4065185 w 4065185"/>
              <a:gd name="connsiteY2" fmla="*/ 0 h 4278630"/>
              <a:gd name="connsiteX3" fmla="*/ 2432510 w 4065185"/>
              <a:gd name="connsiteY3" fmla="*/ 4270241 h 4278630"/>
              <a:gd name="connsiteX4" fmla="*/ 0 w 4065185"/>
              <a:gd name="connsiteY4" fmla="*/ 4278630 h 4278630"/>
              <a:gd name="connsiteX0" fmla="*/ 0 w 4442690"/>
              <a:gd name="connsiteY0" fmla="*/ 4278630 h 4278630"/>
              <a:gd name="connsiteX1" fmla="*/ 997490 w 4442690"/>
              <a:gd name="connsiteY1" fmla="*/ 0 h 4278630"/>
              <a:gd name="connsiteX2" fmla="*/ 4442690 w 4442690"/>
              <a:gd name="connsiteY2" fmla="*/ 16778 h 4278630"/>
              <a:gd name="connsiteX3" fmla="*/ 2432510 w 4442690"/>
              <a:gd name="connsiteY3" fmla="*/ 4270241 h 4278630"/>
              <a:gd name="connsiteX4" fmla="*/ 0 w 4442690"/>
              <a:gd name="connsiteY4" fmla="*/ 4278630 h 4278630"/>
              <a:gd name="connsiteX0" fmla="*/ 0 w 4442690"/>
              <a:gd name="connsiteY0" fmla="*/ 4278630 h 4278630"/>
              <a:gd name="connsiteX1" fmla="*/ 997490 w 4442690"/>
              <a:gd name="connsiteY1" fmla="*/ 0 h 4278630"/>
              <a:gd name="connsiteX2" fmla="*/ 4442690 w 4442690"/>
              <a:gd name="connsiteY2" fmla="*/ 16778 h 4278630"/>
              <a:gd name="connsiteX3" fmla="*/ 2432510 w 4442690"/>
              <a:gd name="connsiteY3" fmla="*/ 4270241 h 4278630"/>
              <a:gd name="connsiteX4" fmla="*/ 0 w 4442690"/>
              <a:gd name="connsiteY4" fmla="*/ 4278630 h 4278630"/>
              <a:gd name="connsiteX0" fmla="*/ 0 w 4375578"/>
              <a:gd name="connsiteY0" fmla="*/ 4278630 h 4278630"/>
              <a:gd name="connsiteX1" fmla="*/ 997490 w 4375578"/>
              <a:gd name="connsiteY1" fmla="*/ 0 h 4278630"/>
              <a:gd name="connsiteX2" fmla="*/ 4375578 w 4375578"/>
              <a:gd name="connsiteY2" fmla="*/ 8389 h 4278630"/>
              <a:gd name="connsiteX3" fmla="*/ 2432510 w 4375578"/>
              <a:gd name="connsiteY3" fmla="*/ 4270241 h 4278630"/>
              <a:gd name="connsiteX4" fmla="*/ 0 w 4375578"/>
              <a:gd name="connsiteY4" fmla="*/ 4278630 h 4278630"/>
              <a:gd name="connsiteX0" fmla="*/ 0 w 4459468"/>
              <a:gd name="connsiteY0" fmla="*/ 4278630 h 4278630"/>
              <a:gd name="connsiteX1" fmla="*/ 997490 w 4459468"/>
              <a:gd name="connsiteY1" fmla="*/ 0 h 4278630"/>
              <a:gd name="connsiteX2" fmla="*/ 4459468 w 4459468"/>
              <a:gd name="connsiteY2" fmla="*/ 0 h 4278630"/>
              <a:gd name="connsiteX3" fmla="*/ 2432510 w 4459468"/>
              <a:gd name="connsiteY3" fmla="*/ 4270241 h 4278630"/>
              <a:gd name="connsiteX4" fmla="*/ 0 w 4459468"/>
              <a:gd name="connsiteY4" fmla="*/ 4278630 h 4278630"/>
              <a:gd name="connsiteX0" fmla="*/ 0 w 4459468"/>
              <a:gd name="connsiteY0" fmla="*/ 4278630 h 4278630"/>
              <a:gd name="connsiteX1" fmla="*/ 2130004 w 4459468"/>
              <a:gd name="connsiteY1" fmla="*/ 0 h 4278630"/>
              <a:gd name="connsiteX2" fmla="*/ 4459468 w 4459468"/>
              <a:gd name="connsiteY2" fmla="*/ 0 h 4278630"/>
              <a:gd name="connsiteX3" fmla="*/ 2432510 w 4459468"/>
              <a:gd name="connsiteY3" fmla="*/ 4270241 h 4278630"/>
              <a:gd name="connsiteX4" fmla="*/ 0 w 4459468"/>
              <a:gd name="connsiteY4" fmla="*/ 4278630 h 42786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9468" h="4278630">
                <a:moveTo>
                  <a:pt x="0" y="4278630"/>
                </a:moveTo>
                <a:lnTo>
                  <a:pt x="2130004" y="0"/>
                </a:lnTo>
                <a:lnTo>
                  <a:pt x="4459468" y="0"/>
                </a:lnTo>
                <a:lnTo>
                  <a:pt x="2432510" y="4270241"/>
                </a:lnTo>
                <a:lnTo>
                  <a:pt x="0" y="4278630"/>
                </a:lnTo>
                <a:close/>
              </a:path>
            </a:pathLst>
          </a:custGeom>
        </p:spPr>
        <p:txBody>
          <a:bodyPr/>
          <a:lstStyle/>
          <a:p>
            <a:endParaRPr lang="en-MY"/>
          </a:p>
        </p:txBody>
      </p:sp>
      <p:pic>
        <p:nvPicPr>
          <p:cNvPr id="15" name="Picture 14" descr="Logo&#10;&#10;Description automatically generated">
            <a:extLst>
              <a:ext uri="{FF2B5EF4-FFF2-40B4-BE49-F238E27FC236}">
                <a16:creationId xmlns:a16="http://schemas.microsoft.com/office/drawing/2014/main" id="{12B52E9B-EBD9-59E5-FD4A-F852C1B6F5D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666644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_layout_01">
    <p:bg>
      <p:bgPr>
        <a:solidFill>
          <a:srgbClr val="C04C4C"/>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597D312-FCF4-DE33-A475-5EF12430433B}"/>
              </a:ext>
            </a:extLst>
          </p:cNvPr>
          <p:cNvSpPr>
            <a:spLocks noGrp="1"/>
          </p:cNvSpPr>
          <p:nvPr>
            <p:ph type="ftr" sz="quarter" idx="10"/>
          </p:nvPr>
        </p:nvSpPr>
        <p:spPr/>
        <p:txBody>
          <a:bodyPr/>
          <a:lstStyle/>
          <a:p>
            <a:endParaRPr lang="en-MY" dirty="0"/>
          </a:p>
        </p:txBody>
      </p:sp>
      <p:sp>
        <p:nvSpPr>
          <p:cNvPr id="4" name="Slide Number Placeholder 3">
            <a:extLst>
              <a:ext uri="{FF2B5EF4-FFF2-40B4-BE49-F238E27FC236}">
                <a16:creationId xmlns:a16="http://schemas.microsoft.com/office/drawing/2014/main" id="{D2C172CD-6881-B6F2-739F-2CB7D2B50239}"/>
              </a:ext>
            </a:extLst>
          </p:cNvPr>
          <p:cNvSpPr>
            <a:spLocks noGrp="1"/>
          </p:cNvSpPr>
          <p:nvPr>
            <p:ph type="sldNum" sz="quarter" idx="11"/>
          </p:nvPr>
        </p:nvSpPr>
        <p:spPr/>
        <p:txBody>
          <a:bodyPr/>
          <a:lstStyle/>
          <a:p>
            <a:fld id="{7737D3DD-0AB3-4F16-99FA-6262B2B4036D}" type="slidenum">
              <a:rPr lang="en-MY" smtClean="0"/>
              <a:pPr/>
              <a:t>‹#›</a:t>
            </a:fld>
            <a:endParaRPr lang="en-MY" dirty="0"/>
          </a:p>
        </p:txBody>
      </p:sp>
      <p:sp>
        <p:nvSpPr>
          <p:cNvPr id="5" name="Rectangle 4">
            <a:extLst>
              <a:ext uri="{FF2B5EF4-FFF2-40B4-BE49-F238E27FC236}">
                <a16:creationId xmlns:a16="http://schemas.microsoft.com/office/drawing/2014/main" id="{0569989E-F336-675A-C17F-6BEC4980C6E2}"/>
              </a:ext>
            </a:extLst>
          </p:cNvPr>
          <p:cNvSpPr/>
          <p:nvPr userDrawn="1"/>
        </p:nvSpPr>
        <p:spPr>
          <a:xfrm>
            <a:off x="0" y="-1"/>
            <a:ext cx="12192000" cy="685800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7" name="Picture 6">
            <a:extLst>
              <a:ext uri="{FF2B5EF4-FFF2-40B4-BE49-F238E27FC236}">
                <a16:creationId xmlns:a16="http://schemas.microsoft.com/office/drawing/2014/main" id="{A2B09A61-C8B8-77A3-B50F-C473B78F17E2}"/>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9" name="Freeform 88">
            <a:extLst>
              <a:ext uri="{FF2B5EF4-FFF2-40B4-BE49-F238E27FC236}">
                <a16:creationId xmlns:a16="http://schemas.microsoft.com/office/drawing/2014/main" id="{B895953F-CAF8-92F3-1EC5-F97B90F9D599}"/>
              </a:ext>
            </a:extLst>
          </p:cNvPr>
          <p:cNvSpPr>
            <a:spLocks noEditPoints="1"/>
          </p:cNvSpPr>
          <p:nvPr userDrawn="1"/>
        </p:nvSpPr>
        <p:spPr bwMode="auto">
          <a:xfrm rot="13500000">
            <a:off x="8565369" y="-3309433"/>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8">
            <a:extLst>
              <a:ext uri="{FF2B5EF4-FFF2-40B4-BE49-F238E27FC236}">
                <a16:creationId xmlns:a16="http://schemas.microsoft.com/office/drawing/2014/main" id="{063183E8-ED2B-748E-7754-13955CBFDBE0}"/>
              </a:ext>
            </a:extLst>
          </p:cNvPr>
          <p:cNvSpPr>
            <a:spLocks noEditPoints="1"/>
          </p:cNvSpPr>
          <p:nvPr userDrawn="1"/>
        </p:nvSpPr>
        <p:spPr bwMode="auto">
          <a:xfrm rot="1408779">
            <a:off x="6843673" y="-6248482"/>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Picture Placeholder 2">
            <a:extLst>
              <a:ext uri="{FF2B5EF4-FFF2-40B4-BE49-F238E27FC236}">
                <a16:creationId xmlns:a16="http://schemas.microsoft.com/office/drawing/2014/main" id="{070865CC-7406-8BF6-F1B8-F40A463E721C}"/>
              </a:ext>
            </a:extLst>
          </p:cNvPr>
          <p:cNvSpPr>
            <a:spLocks noGrp="1"/>
          </p:cNvSpPr>
          <p:nvPr>
            <p:ph type="pic" sz="quarter" idx="13"/>
          </p:nvPr>
        </p:nvSpPr>
        <p:spPr>
          <a:xfrm>
            <a:off x="-109538" y="-83942"/>
            <a:ext cx="7441671" cy="7093790"/>
          </a:xfrm>
          <a:custGeom>
            <a:avLst/>
            <a:gdLst>
              <a:gd name="connsiteX0" fmla="*/ 0 w 2905125"/>
              <a:gd name="connsiteY0" fmla="*/ 0 h 4278630"/>
              <a:gd name="connsiteX1" fmla="*/ 2049449 w 2905125"/>
              <a:gd name="connsiteY1" fmla="*/ 0 h 4278630"/>
              <a:gd name="connsiteX2" fmla="*/ 2905125 w 2905125"/>
              <a:gd name="connsiteY2" fmla="*/ 855676 h 4278630"/>
              <a:gd name="connsiteX3" fmla="*/ 2905125 w 2905125"/>
              <a:gd name="connsiteY3" fmla="*/ 4278630 h 4278630"/>
              <a:gd name="connsiteX4" fmla="*/ 0 w 2905125"/>
              <a:gd name="connsiteY4" fmla="*/ 4278630 h 4278630"/>
              <a:gd name="connsiteX5" fmla="*/ 0 w 2905125"/>
              <a:gd name="connsiteY5" fmla="*/ 0 h 4278630"/>
              <a:gd name="connsiteX0" fmla="*/ 0 w 5206987"/>
              <a:gd name="connsiteY0" fmla="*/ 971550 h 5250180"/>
              <a:gd name="connsiteX1" fmla="*/ 5206987 w 5206987"/>
              <a:gd name="connsiteY1" fmla="*/ 0 h 5250180"/>
              <a:gd name="connsiteX2" fmla="*/ 2905125 w 5206987"/>
              <a:gd name="connsiteY2" fmla="*/ 1827226 h 5250180"/>
              <a:gd name="connsiteX3" fmla="*/ 2905125 w 5206987"/>
              <a:gd name="connsiteY3" fmla="*/ 5250180 h 5250180"/>
              <a:gd name="connsiteX4" fmla="*/ 0 w 5206987"/>
              <a:gd name="connsiteY4" fmla="*/ 5250180 h 5250180"/>
              <a:gd name="connsiteX5" fmla="*/ 0 w 5206987"/>
              <a:gd name="connsiteY5" fmla="*/ 971550 h 5250180"/>
              <a:gd name="connsiteX0" fmla="*/ 0 w 5206987"/>
              <a:gd name="connsiteY0" fmla="*/ 971550 h 6827851"/>
              <a:gd name="connsiteX1" fmla="*/ 5206987 w 5206987"/>
              <a:gd name="connsiteY1" fmla="*/ 0 h 6827851"/>
              <a:gd name="connsiteX2" fmla="*/ 3405188 w 5206987"/>
              <a:gd name="connsiteY2" fmla="*/ 6827851 h 6827851"/>
              <a:gd name="connsiteX3" fmla="*/ 2905125 w 5206987"/>
              <a:gd name="connsiteY3" fmla="*/ 5250180 h 6827851"/>
              <a:gd name="connsiteX4" fmla="*/ 0 w 5206987"/>
              <a:gd name="connsiteY4" fmla="*/ 5250180 h 6827851"/>
              <a:gd name="connsiteX5" fmla="*/ 0 w 5206987"/>
              <a:gd name="connsiteY5" fmla="*/ 971550 h 6827851"/>
              <a:gd name="connsiteX0" fmla="*/ 1323975 w 6530962"/>
              <a:gd name="connsiteY0" fmla="*/ 971550 h 6950393"/>
              <a:gd name="connsiteX1" fmla="*/ 6530962 w 6530962"/>
              <a:gd name="connsiteY1" fmla="*/ 0 h 6950393"/>
              <a:gd name="connsiteX2" fmla="*/ 4729163 w 6530962"/>
              <a:gd name="connsiteY2" fmla="*/ 6827851 h 6950393"/>
              <a:gd name="connsiteX3" fmla="*/ 0 w 6530962"/>
              <a:gd name="connsiteY3" fmla="*/ 6950393 h 6950393"/>
              <a:gd name="connsiteX4" fmla="*/ 1323975 w 6530962"/>
              <a:gd name="connsiteY4" fmla="*/ 5250180 h 6950393"/>
              <a:gd name="connsiteX5" fmla="*/ 1323975 w 6530962"/>
              <a:gd name="connsiteY5" fmla="*/ 971550 h 6950393"/>
              <a:gd name="connsiteX0" fmla="*/ 1323975 w 6530962"/>
              <a:gd name="connsiteY0" fmla="*/ 971550 h 7127888"/>
              <a:gd name="connsiteX1" fmla="*/ 6530962 w 6530962"/>
              <a:gd name="connsiteY1" fmla="*/ 0 h 7127888"/>
              <a:gd name="connsiteX2" fmla="*/ 5386388 w 6530962"/>
              <a:gd name="connsiteY2" fmla="*/ 7127888 h 7127888"/>
              <a:gd name="connsiteX3" fmla="*/ 0 w 6530962"/>
              <a:gd name="connsiteY3" fmla="*/ 6950393 h 7127888"/>
              <a:gd name="connsiteX4" fmla="*/ 1323975 w 6530962"/>
              <a:gd name="connsiteY4" fmla="*/ 5250180 h 7127888"/>
              <a:gd name="connsiteX5" fmla="*/ 1323975 w 6530962"/>
              <a:gd name="connsiteY5" fmla="*/ 971550 h 7127888"/>
              <a:gd name="connsiteX0" fmla="*/ 1323975 w 6530962"/>
              <a:gd name="connsiteY0" fmla="*/ 971550 h 7013588"/>
              <a:gd name="connsiteX1" fmla="*/ 6530962 w 6530962"/>
              <a:gd name="connsiteY1" fmla="*/ 0 h 7013588"/>
              <a:gd name="connsiteX2" fmla="*/ 5514976 w 6530962"/>
              <a:gd name="connsiteY2" fmla="*/ 7013588 h 7013588"/>
              <a:gd name="connsiteX3" fmla="*/ 0 w 6530962"/>
              <a:gd name="connsiteY3" fmla="*/ 6950393 h 7013588"/>
              <a:gd name="connsiteX4" fmla="*/ 1323975 w 6530962"/>
              <a:gd name="connsiteY4" fmla="*/ 5250180 h 7013588"/>
              <a:gd name="connsiteX5" fmla="*/ 1323975 w 6530962"/>
              <a:gd name="connsiteY5" fmla="*/ 971550 h 7013588"/>
              <a:gd name="connsiteX0" fmla="*/ 1338263 w 6545250"/>
              <a:gd name="connsiteY0" fmla="*/ 971550 h 7050406"/>
              <a:gd name="connsiteX1" fmla="*/ 6545250 w 6545250"/>
              <a:gd name="connsiteY1" fmla="*/ 0 h 7050406"/>
              <a:gd name="connsiteX2" fmla="*/ 5529264 w 6545250"/>
              <a:gd name="connsiteY2" fmla="*/ 7013588 h 7050406"/>
              <a:gd name="connsiteX3" fmla="*/ 0 w 6545250"/>
              <a:gd name="connsiteY3" fmla="*/ 7050406 h 7050406"/>
              <a:gd name="connsiteX4" fmla="*/ 1338263 w 6545250"/>
              <a:gd name="connsiteY4" fmla="*/ 5250180 h 7050406"/>
              <a:gd name="connsiteX5" fmla="*/ 1338263 w 6545250"/>
              <a:gd name="connsiteY5" fmla="*/ 971550 h 7050406"/>
              <a:gd name="connsiteX0" fmla="*/ 1338263 w 6545250"/>
              <a:gd name="connsiteY0" fmla="*/ 971550 h 7050406"/>
              <a:gd name="connsiteX1" fmla="*/ 6545250 w 6545250"/>
              <a:gd name="connsiteY1" fmla="*/ 0 h 7050406"/>
              <a:gd name="connsiteX2" fmla="*/ 5529264 w 6545250"/>
              <a:gd name="connsiteY2" fmla="*/ 7013588 h 7050406"/>
              <a:gd name="connsiteX3" fmla="*/ 0 w 6545250"/>
              <a:gd name="connsiteY3" fmla="*/ 7050406 h 7050406"/>
              <a:gd name="connsiteX4" fmla="*/ 1338263 w 6545250"/>
              <a:gd name="connsiteY4" fmla="*/ 5250180 h 7050406"/>
              <a:gd name="connsiteX5" fmla="*/ 1338263 w 6545250"/>
              <a:gd name="connsiteY5" fmla="*/ 971550 h 7050406"/>
              <a:gd name="connsiteX0" fmla="*/ 2424113 w 6545250"/>
              <a:gd name="connsiteY0" fmla="*/ 0 h 7078982"/>
              <a:gd name="connsiteX1" fmla="*/ 6545250 w 6545250"/>
              <a:gd name="connsiteY1" fmla="*/ 28576 h 7078982"/>
              <a:gd name="connsiteX2" fmla="*/ 5529264 w 6545250"/>
              <a:gd name="connsiteY2" fmla="*/ 7042164 h 7078982"/>
              <a:gd name="connsiteX3" fmla="*/ 0 w 6545250"/>
              <a:gd name="connsiteY3" fmla="*/ 7078982 h 7078982"/>
              <a:gd name="connsiteX4" fmla="*/ 1338263 w 6545250"/>
              <a:gd name="connsiteY4" fmla="*/ 5278756 h 7078982"/>
              <a:gd name="connsiteX5" fmla="*/ 2424113 w 6545250"/>
              <a:gd name="connsiteY5" fmla="*/ 0 h 7078982"/>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1338263 w 7045312"/>
              <a:gd name="connsiteY4" fmla="*/ 5307330 h 7107556"/>
              <a:gd name="connsiteX5" fmla="*/ 2424113 w 7045312"/>
              <a:gd name="connsiteY5" fmla="*/ 28574 h 7107556"/>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2424113 w 7045312"/>
              <a:gd name="connsiteY4" fmla="*/ 28574 h 7107556"/>
              <a:gd name="connsiteX0" fmla="*/ 2424113 w 7045312"/>
              <a:gd name="connsiteY0" fmla="*/ 28574 h 7107556"/>
              <a:gd name="connsiteX1" fmla="*/ 7045312 w 7045312"/>
              <a:gd name="connsiteY1" fmla="*/ 0 h 7107556"/>
              <a:gd name="connsiteX2" fmla="*/ 5529264 w 7045312"/>
              <a:gd name="connsiteY2" fmla="*/ 7070738 h 7107556"/>
              <a:gd name="connsiteX3" fmla="*/ 0 w 7045312"/>
              <a:gd name="connsiteY3" fmla="*/ 7107556 h 7107556"/>
              <a:gd name="connsiteX4" fmla="*/ 2424113 w 7045312"/>
              <a:gd name="connsiteY4" fmla="*/ 28574 h 7107556"/>
              <a:gd name="connsiteX0" fmla="*/ 2424113 w 8090341"/>
              <a:gd name="connsiteY0" fmla="*/ 16698 h 7095680"/>
              <a:gd name="connsiteX1" fmla="*/ 8090341 w 8090341"/>
              <a:gd name="connsiteY1" fmla="*/ 0 h 7095680"/>
              <a:gd name="connsiteX2" fmla="*/ 5529264 w 8090341"/>
              <a:gd name="connsiteY2" fmla="*/ 7058862 h 7095680"/>
              <a:gd name="connsiteX3" fmla="*/ 0 w 8090341"/>
              <a:gd name="connsiteY3" fmla="*/ 7095680 h 7095680"/>
              <a:gd name="connsiteX4" fmla="*/ 2424113 w 8090341"/>
              <a:gd name="connsiteY4" fmla="*/ 16698 h 7095680"/>
              <a:gd name="connsiteX0" fmla="*/ 2424113 w 8173468"/>
              <a:gd name="connsiteY0" fmla="*/ 0 h 7078982"/>
              <a:gd name="connsiteX1" fmla="*/ 8173468 w 8173468"/>
              <a:gd name="connsiteY1" fmla="*/ 18928 h 7078982"/>
              <a:gd name="connsiteX2" fmla="*/ 5529264 w 8173468"/>
              <a:gd name="connsiteY2" fmla="*/ 7042164 h 7078982"/>
              <a:gd name="connsiteX3" fmla="*/ 0 w 8173468"/>
              <a:gd name="connsiteY3" fmla="*/ 7078982 h 7078982"/>
              <a:gd name="connsiteX4" fmla="*/ 2424113 w 8173468"/>
              <a:gd name="connsiteY4" fmla="*/ 0 h 7078982"/>
              <a:gd name="connsiteX0" fmla="*/ 2424113 w 8173468"/>
              <a:gd name="connsiteY0" fmla="*/ 16698 h 7095680"/>
              <a:gd name="connsiteX1" fmla="*/ 8173468 w 8173468"/>
              <a:gd name="connsiteY1" fmla="*/ 0 h 7095680"/>
              <a:gd name="connsiteX2" fmla="*/ 5529264 w 8173468"/>
              <a:gd name="connsiteY2" fmla="*/ 7058862 h 7095680"/>
              <a:gd name="connsiteX3" fmla="*/ 0 w 8173468"/>
              <a:gd name="connsiteY3" fmla="*/ 7095680 h 7095680"/>
              <a:gd name="connsiteX4" fmla="*/ 2424113 w 8173468"/>
              <a:gd name="connsiteY4" fmla="*/ 16698 h 7095680"/>
              <a:gd name="connsiteX0" fmla="*/ 2424113 w 8173468"/>
              <a:gd name="connsiteY0" fmla="*/ 28574 h 7107556"/>
              <a:gd name="connsiteX1" fmla="*/ 8173468 w 8173468"/>
              <a:gd name="connsiteY1" fmla="*/ 0 h 7107556"/>
              <a:gd name="connsiteX2" fmla="*/ 5529264 w 8173468"/>
              <a:gd name="connsiteY2" fmla="*/ 7070738 h 7107556"/>
              <a:gd name="connsiteX3" fmla="*/ 0 w 8173468"/>
              <a:gd name="connsiteY3" fmla="*/ 7107556 h 7107556"/>
              <a:gd name="connsiteX4" fmla="*/ 2424113 w 8173468"/>
              <a:gd name="connsiteY4" fmla="*/ 28574 h 7107556"/>
              <a:gd name="connsiteX0" fmla="*/ 2424113 w 8204204"/>
              <a:gd name="connsiteY0" fmla="*/ 28574 h 7107556"/>
              <a:gd name="connsiteX1" fmla="*/ 8204204 w 8204204"/>
              <a:gd name="connsiteY1" fmla="*/ 0 h 7107556"/>
              <a:gd name="connsiteX2" fmla="*/ 5529264 w 8204204"/>
              <a:gd name="connsiteY2" fmla="*/ 7070738 h 7107556"/>
              <a:gd name="connsiteX3" fmla="*/ 0 w 8204204"/>
              <a:gd name="connsiteY3" fmla="*/ 7107556 h 7107556"/>
              <a:gd name="connsiteX4" fmla="*/ 2424113 w 8204204"/>
              <a:gd name="connsiteY4" fmla="*/ 28574 h 7107556"/>
              <a:gd name="connsiteX0" fmla="*/ 2424113 w 8219573"/>
              <a:gd name="connsiteY0" fmla="*/ 28574 h 7107556"/>
              <a:gd name="connsiteX1" fmla="*/ 8219573 w 8219573"/>
              <a:gd name="connsiteY1" fmla="*/ 0 h 7107556"/>
              <a:gd name="connsiteX2" fmla="*/ 5529264 w 8219573"/>
              <a:gd name="connsiteY2" fmla="*/ 7070738 h 7107556"/>
              <a:gd name="connsiteX3" fmla="*/ 0 w 8219573"/>
              <a:gd name="connsiteY3" fmla="*/ 7107556 h 7107556"/>
              <a:gd name="connsiteX4" fmla="*/ 2424113 w 8219573"/>
              <a:gd name="connsiteY4" fmla="*/ 28574 h 7107556"/>
              <a:gd name="connsiteX0" fmla="*/ 2424113 w 8265677"/>
              <a:gd name="connsiteY0" fmla="*/ 20889 h 7099871"/>
              <a:gd name="connsiteX1" fmla="*/ 8265677 w 8265677"/>
              <a:gd name="connsiteY1" fmla="*/ 0 h 7099871"/>
              <a:gd name="connsiteX2" fmla="*/ 5529264 w 8265677"/>
              <a:gd name="connsiteY2" fmla="*/ 7063053 h 7099871"/>
              <a:gd name="connsiteX3" fmla="*/ 0 w 8265677"/>
              <a:gd name="connsiteY3" fmla="*/ 7099871 h 7099871"/>
              <a:gd name="connsiteX4" fmla="*/ 2424113 w 8265677"/>
              <a:gd name="connsiteY4" fmla="*/ 20889 h 7099871"/>
              <a:gd name="connsiteX0" fmla="*/ 2424113 w 8288729"/>
              <a:gd name="connsiteY0" fmla="*/ 20889 h 7099871"/>
              <a:gd name="connsiteX1" fmla="*/ 8288729 w 8288729"/>
              <a:gd name="connsiteY1" fmla="*/ 0 h 7099871"/>
              <a:gd name="connsiteX2" fmla="*/ 5529264 w 8288729"/>
              <a:gd name="connsiteY2" fmla="*/ 7063053 h 7099871"/>
              <a:gd name="connsiteX3" fmla="*/ 0 w 8288729"/>
              <a:gd name="connsiteY3" fmla="*/ 7099871 h 7099871"/>
              <a:gd name="connsiteX4" fmla="*/ 2424113 w 8288729"/>
              <a:gd name="connsiteY4" fmla="*/ 20889 h 7099871"/>
              <a:gd name="connsiteX0" fmla="*/ 2424113 w 8319465"/>
              <a:gd name="connsiteY0" fmla="*/ 5521 h 7084503"/>
              <a:gd name="connsiteX1" fmla="*/ 8319465 w 8319465"/>
              <a:gd name="connsiteY1" fmla="*/ 0 h 7084503"/>
              <a:gd name="connsiteX2" fmla="*/ 5529264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54463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58305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621472 w 8319465"/>
              <a:gd name="connsiteY2" fmla="*/ 7047685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698313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21365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36733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84503"/>
              <a:gd name="connsiteX1" fmla="*/ 8319465 w 8319465"/>
              <a:gd name="connsiteY1" fmla="*/ 0 h 7084503"/>
              <a:gd name="connsiteX2" fmla="*/ 5759785 w 8319465"/>
              <a:gd name="connsiteY2" fmla="*/ 7063054 h 7084503"/>
              <a:gd name="connsiteX3" fmla="*/ 0 w 8319465"/>
              <a:gd name="connsiteY3" fmla="*/ 7084503 h 7084503"/>
              <a:gd name="connsiteX4" fmla="*/ 2424113 w 8319465"/>
              <a:gd name="connsiteY4" fmla="*/ 5521 h 7084503"/>
              <a:gd name="connsiteX0" fmla="*/ 2424113 w 8319465"/>
              <a:gd name="connsiteY0" fmla="*/ 5521 h 7093790"/>
              <a:gd name="connsiteX1" fmla="*/ 8319465 w 8319465"/>
              <a:gd name="connsiteY1" fmla="*/ 0 h 7093790"/>
              <a:gd name="connsiteX2" fmla="*/ 5782837 w 8319465"/>
              <a:gd name="connsiteY2" fmla="*/ 7093790 h 7093790"/>
              <a:gd name="connsiteX3" fmla="*/ 0 w 8319465"/>
              <a:gd name="connsiteY3" fmla="*/ 7084503 h 7093790"/>
              <a:gd name="connsiteX4" fmla="*/ 2424113 w 8319465"/>
              <a:gd name="connsiteY4" fmla="*/ 5521 h 7093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19465" h="7093790">
                <a:moveTo>
                  <a:pt x="2424113" y="5521"/>
                </a:moveTo>
                <a:lnTo>
                  <a:pt x="8319465" y="0"/>
                </a:lnTo>
                <a:lnTo>
                  <a:pt x="5782837" y="7093790"/>
                </a:lnTo>
                <a:lnTo>
                  <a:pt x="0" y="7084503"/>
                </a:lnTo>
                <a:lnTo>
                  <a:pt x="2424113" y="5521"/>
                </a:lnTo>
                <a:close/>
              </a:path>
            </a:pathLst>
          </a:custGeom>
        </p:spPr>
        <p:txBody>
          <a:bodyPr/>
          <a:lstStyle/>
          <a:p>
            <a:endParaRPr lang="en-MY"/>
          </a:p>
        </p:txBody>
      </p:sp>
    </p:spTree>
    <p:extLst>
      <p:ext uri="{BB962C8B-B14F-4D97-AF65-F5344CB8AC3E}">
        <p14:creationId xmlns:p14="http://schemas.microsoft.com/office/powerpoint/2010/main" val="37857510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8B2AE6E-5012-F925-B9E0-2C9A3DBC0A6A}"/>
              </a:ext>
            </a:extLst>
          </p:cNvPr>
          <p:cNvSpPr/>
          <p:nvPr userDrawn="1"/>
        </p:nvSpPr>
        <p:spPr>
          <a:xfrm>
            <a:off x="0" y="-1"/>
            <a:ext cx="1219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Rectangle 4">
            <a:extLst>
              <a:ext uri="{FF2B5EF4-FFF2-40B4-BE49-F238E27FC236}">
                <a16:creationId xmlns:a16="http://schemas.microsoft.com/office/drawing/2014/main" id="{221C01C2-421D-6D47-A4A6-F3FBD49FCCD9}"/>
              </a:ext>
            </a:extLst>
          </p:cNvPr>
          <p:cNvSpPr/>
          <p:nvPr userDrawn="1"/>
        </p:nvSpPr>
        <p:spPr>
          <a:xfrm rot="10800000">
            <a:off x="12096521" y="0"/>
            <a:ext cx="99164" cy="305851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7" name="Rectangle 6">
            <a:extLst>
              <a:ext uri="{FF2B5EF4-FFF2-40B4-BE49-F238E27FC236}">
                <a16:creationId xmlns:a16="http://schemas.microsoft.com/office/drawing/2014/main" id="{0BD78213-2FB4-C549-781F-4073598A4AE7}"/>
              </a:ext>
            </a:extLst>
          </p:cNvPr>
          <p:cNvSpPr/>
          <p:nvPr userDrawn="1"/>
        </p:nvSpPr>
        <p:spPr>
          <a:xfrm rot="10800000">
            <a:off x="12096718" y="3139623"/>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Rectangle 7">
            <a:extLst>
              <a:ext uri="{FF2B5EF4-FFF2-40B4-BE49-F238E27FC236}">
                <a16:creationId xmlns:a16="http://schemas.microsoft.com/office/drawing/2014/main" id="{EF466068-AD20-659C-746B-81BEE50E9ADA}"/>
              </a:ext>
            </a:extLst>
          </p:cNvPr>
          <p:cNvSpPr/>
          <p:nvPr userDrawn="1"/>
        </p:nvSpPr>
        <p:spPr>
          <a:xfrm rot="10800000">
            <a:off x="12096521" y="3654629"/>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5" name="Diagonal Stripe 14">
            <a:extLst>
              <a:ext uri="{FF2B5EF4-FFF2-40B4-BE49-F238E27FC236}">
                <a16:creationId xmlns:a16="http://schemas.microsoft.com/office/drawing/2014/main" id="{D82BA350-C437-1B6C-0082-CD7CF0CE547D}"/>
              </a:ext>
            </a:extLst>
          </p:cNvPr>
          <p:cNvSpPr/>
          <p:nvPr userDrawn="1"/>
        </p:nvSpPr>
        <p:spPr>
          <a:xfrm>
            <a:off x="0" y="0"/>
            <a:ext cx="5606143" cy="6858000"/>
          </a:xfrm>
          <a:prstGeom prst="diagStripe">
            <a:avLst/>
          </a:prstGeom>
          <a:solidFill>
            <a:schemeClr val="bg1">
              <a:lumMod val="75000"/>
              <a:alpha val="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dirty="0">
              <a:solidFill>
                <a:schemeClr val="tx1"/>
              </a:solidFill>
            </a:endParaRPr>
          </a:p>
        </p:txBody>
      </p:sp>
    </p:spTree>
    <p:extLst>
      <p:ext uri="{BB962C8B-B14F-4D97-AF65-F5344CB8AC3E}">
        <p14:creationId xmlns:p14="http://schemas.microsoft.com/office/powerpoint/2010/main" val="982216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intro">
    <p:bg>
      <p:bgPr>
        <a:solidFill>
          <a:srgbClr val="2C2C2C"/>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09DAC918-69A7-1F81-9143-C4470BEA4510}"/>
              </a:ext>
            </a:extLst>
          </p:cNvPr>
          <p:cNvSpPr/>
          <p:nvPr userDrawn="1"/>
        </p:nvSpPr>
        <p:spPr>
          <a:xfrm>
            <a:off x="0" y="0"/>
            <a:ext cx="12192000" cy="6858000"/>
          </a:xfrm>
          <a:prstGeom prst="rect">
            <a:avLst/>
          </a:prstGeom>
          <a:gradFill>
            <a:gsLst>
              <a:gs pos="52000">
                <a:schemeClr val="bg1"/>
              </a:gs>
              <a:gs pos="82000">
                <a:schemeClr val="bg1">
                  <a:lumMod val="95000"/>
                </a:schemeClr>
              </a:gs>
              <a:gs pos="100000">
                <a:schemeClr val="bg1"/>
              </a:gs>
            </a:gsLst>
            <a:lin ang="6000000" scaled="0"/>
          </a:gradFill>
          <a:ln w="71585" cap="flat">
            <a:noFill/>
            <a:prstDash val="solid"/>
            <a:miter/>
          </a:ln>
        </p:spPr>
        <p:txBody>
          <a:bodyPr rtlCol="0" anchor="ctr"/>
          <a:lstStyle/>
          <a:p>
            <a:pPr algn="l"/>
            <a:endParaRPr lang="en-MY"/>
          </a:p>
        </p:txBody>
      </p:sp>
      <p:sp>
        <p:nvSpPr>
          <p:cNvPr id="59" name="Picture Placeholder 58">
            <a:extLst>
              <a:ext uri="{FF2B5EF4-FFF2-40B4-BE49-F238E27FC236}">
                <a16:creationId xmlns:a16="http://schemas.microsoft.com/office/drawing/2014/main" id="{24F89DFC-6C4C-1B65-FADE-ED74049BFD28}"/>
              </a:ext>
            </a:extLst>
          </p:cNvPr>
          <p:cNvSpPr>
            <a:spLocks noGrp="1"/>
          </p:cNvSpPr>
          <p:nvPr>
            <p:ph type="pic" sz="quarter" idx="10"/>
          </p:nvPr>
        </p:nvSpPr>
        <p:spPr>
          <a:xfrm>
            <a:off x="4527052" y="-39938"/>
            <a:ext cx="7679193" cy="7005082"/>
          </a:xfrm>
          <a:custGeom>
            <a:avLst/>
            <a:gdLst>
              <a:gd name="connsiteX0" fmla="*/ 7 w 6342063"/>
              <a:gd name="connsiteY0" fmla="*/ 2636495 h 6902450"/>
              <a:gd name="connsiteX1" fmla="*/ 3171032 w 6342063"/>
              <a:gd name="connsiteY1" fmla="*/ 0 h 6902450"/>
              <a:gd name="connsiteX2" fmla="*/ 6342056 w 6342063"/>
              <a:gd name="connsiteY2" fmla="*/ 2636495 h 6902450"/>
              <a:gd name="connsiteX3" fmla="*/ 5130833 w 6342063"/>
              <a:gd name="connsiteY3" fmla="*/ 6902432 h 6902450"/>
              <a:gd name="connsiteX4" fmla="*/ 1211230 w 6342063"/>
              <a:gd name="connsiteY4" fmla="*/ 6902432 h 6902450"/>
              <a:gd name="connsiteX5" fmla="*/ 7 w 6342063"/>
              <a:gd name="connsiteY5" fmla="*/ 2636495 h 6902450"/>
              <a:gd name="connsiteX0" fmla="*/ 930398 w 7272447"/>
              <a:gd name="connsiteY0" fmla="*/ 2636495 h 6902432"/>
              <a:gd name="connsiteX1" fmla="*/ 4101423 w 7272447"/>
              <a:gd name="connsiteY1" fmla="*/ 0 h 6902432"/>
              <a:gd name="connsiteX2" fmla="*/ 7272447 w 7272447"/>
              <a:gd name="connsiteY2" fmla="*/ 2636495 h 6902432"/>
              <a:gd name="connsiteX3" fmla="*/ 6061224 w 7272447"/>
              <a:gd name="connsiteY3" fmla="*/ 6902432 h 6902432"/>
              <a:gd name="connsiteX4" fmla="*/ 0 w 7272447"/>
              <a:gd name="connsiteY4" fmla="*/ 6866337 h 6902432"/>
              <a:gd name="connsiteX5" fmla="*/ 930398 w 7272447"/>
              <a:gd name="connsiteY5" fmla="*/ 2636495 h 6902432"/>
              <a:gd name="connsiteX0" fmla="*/ 3637504 w 7272447"/>
              <a:gd name="connsiteY0" fmla="*/ 25642 h 6902432"/>
              <a:gd name="connsiteX1" fmla="*/ 4101423 w 7272447"/>
              <a:gd name="connsiteY1" fmla="*/ 0 h 6902432"/>
              <a:gd name="connsiteX2" fmla="*/ 7272447 w 7272447"/>
              <a:gd name="connsiteY2" fmla="*/ 2636495 h 6902432"/>
              <a:gd name="connsiteX3" fmla="*/ 6061224 w 7272447"/>
              <a:gd name="connsiteY3" fmla="*/ 6902432 h 6902432"/>
              <a:gd name="connsiteX4" fmla="*/ 0 w 7272447"/>
              <a:gd name="connsiteY4" fmla="*/ 6866337 h 6902432"/>
              <a:gd name="connsiteX5" fmla="*/ 3637504 w 7272447"/>
              <a:gd name="connsiteY5" fmla="*/ 25642 h 6902432"/>
              <a:gd name="connsiteX0" fmla="*/ 4022514 w 7657457"/>
              <a:gd name="connsiteY0" fmla="*/ 25642 h 6902432"/>
              <a:gd name="connsiteX1" fmla="*/ 4486433 w 7657457"/>
              <a:gd name="connsiteY1" fmla="*/ 0 h 6902432"/>
              <a:gd name="connsiteX2" fmla="*/ 7657457 w 7657457"/>
              <a:gd name="connsiteY2" fmla="*/ 2636495 h 6902432"/>
              <a:gd name="connsiteX3" fmla="*/ 6446234 w 7657457"/>
              <a:gd name="connsiteY3" fmla="*/ 6902432 h 6902432"/>
              <a:gd name="connsiteX4" fmla="*/ 0 w 7657457"/>
              <a:gd name="connsiteY4" fmla="*/ 6878369 h 6902432"/>
              <a:gd name="connsiteX5" fmla="*/ 4022514 w 7657457"/>
              <a:gd name="connsiteY5" fmla="*/ 25642 h 6902432"/>
              <a:gd name="connsiteX0" fmla="*/ 3842040 w 7657457"/>
              <a:gd name="connsiteY0" fmla="*/ 0 h 6924916"/>
              <a:gd name="connsiteX1" fmla="*/ 4486433 w 7657457"/>
              <a:gd name="connsiteY1" fmla="*/ 22484 h 6924916"/>
              <a:gd name="connsiteX2" fmla="*/ 7657457 w 7657457"/>
              <a:gd name="connsiteY2" fmla="*/ 2658979 h 6924916"/>
              <a:gd name="connsiteX3" fmla="*/ 6446234 w 7657457"/>
              <a:gd name="connsiteY3" fmla="*/ 6924916 h 6924916"/>
              <a:gd name="connsiteX4" fmla="*/ 0 w 7657457"/>
              <a:gd name="connsiteY4" fmla="*/ 6900853 h 6924916"/>
              <a:gd name="connsiteX5" fmla="*/ 3842040 w 7657457"/>
              <a:gd name="connsiteY5" fmla="*/ 0 h 6924916"/>
              <a:gd name="connsiteX0" fmla="*/ 3842040 w 7759022"/>
              <a:gd name="connsiteY0" fmla="*/ 1579 h 6926495"/>
              <a:gd name="connsiteX1" fmla="*/ 7759022 w 7759022"/>
              <a:gd name="connsiteY1" fmla="*/ 0 h 6926495"/>
              <a:gd name="connsiteX2" fmla="*/ 7657457 w 7759022"/>
              <a:gd name="connsiteY2" fmla="*/ 2660558 h 6926495"/>
              <a:gd name="connsiteX3" fmla="*/ 6446234 w 7759022"/>
              <a:gd name="connsiteY3" fmla="*/ 6926495 h 6926495"/>
              <a:gd name="connsiteX4" fmla="*/ 0 w 7759022"/>
              <a:gd name="connsiteY4" fmla="*/ 6902432 h 6926495"/>
              <a:gd name="connsiteX5" fmla="*/ 3842040 w 7759022"/>
              <a:gd name="connsiteY5" fmla="*/ 1579 h 6926495"/>
              <a:gd name="connsiteX0" fmla="*/ 3842040 w 7777773"/>
              <a:gd name="connsiteY0" fmla="*/ 1579 h 6926495"/>
              <a:gd name="connsiteX1" fmla="*/ 7759022 w 7777773"/>
              <a:gd name="connsiteY1" fmla="*/ 0 h 6926495"/>
              <a:gd name="connsiteX2" fmla="*/ 7777773 w 7777773"/>
              <a:gd name="connsiteY2" fmla="*/ 3177916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77773"/>
              <a:gd name="connsiteY0" fmla="*/ 1579 h 6926495"/>
              <a:gd name="connsiteX1" fmla="*/ 7759022 w 7777773"/>
              <a:gd name="connsiteY1" fmla="*/ 0 h 6926495"/>
              <a:gd name="connsiteX2" fmla="*/ 7777773 w 7777773"/>
              <a:gd name="connsiteY2" fmla="*/ 3177916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77773"/>
              <a:gd name="connsiteY0" fmla="*/ 1579 h 6926495"/>
              <a:gd name="connsiteX1" fmla="*/ 7759022 w 7777773"/>
              <a:gd name="connsiteY1" fmla="*/ 0 h 6926495"/>
              <a:gd name="connsiteX2" fmla="*/ 7777773 w 7777773"/>
              <a:gd name="connsiteY2" fmla="*/ 3335232 h 6926495"/>
              <a:gd name="connsiteX3" fmla="*/ 6446234 w 7777773"/>
              <a:gd name="connsiteY3" fmla="*/ 6926495 h 6926495"/>
              <a:gd name="connsiteX4" fmla="*/ 0 w 7777773"/>
              <a:gd name="connsiteY4" fmla="*/ 6902432 h 6926495"/>
              <a:gd name="connsiteX5" fmla="*/ 3842040 w 7777773"/>
              <a:gd name="connsiteY5" fmla="*/ 1579 h 6926495"/>
              <a:gd name="connsiteX0" fmla="*/ 3842040 w 7759022"/>
              <a:gd name="connsiteY0" fmla="*/ 1579 h 6926495"/>
              <a:gd name="connsiteX1" fmla="*/ 7759022 w 7759022"/>
              <a:gd name="connsiteY1" fmla="*/ 0 h 6926495"/>
              <a:gd name="connsiteX2" fmla="*/ 7758109 w 7759022"/>
              <a:gd name="connsiteY2" fmla="*/ 3276239 h 6926495"/>
              <a:gd name="connsiteX3" fmla="*/ 6446234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26495"/>
              <a:gd name="connsiteX1" fmla="*/ 7759022 w 7759022"/>
              <a:gd name="connsiteY1" fmla="*/ 0 h 6926495"/>
              <a:gd name="connsiteX2" fmla="*/ 7758109 w 7759022"/>
              <a:gd name="connsiteY2" fmla="*/ 3276239 h 6926495"/>
              <a:gd name="connsiteX3" fmla="*/ 6303015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26495"/>
              <a:gd name="connsiteX1" fmla="*/ 7759022 w 7759022"/>
              <a:gd name="connsiteY1" fmla="*/ 0 h 6926495"/>
              <a:gd name="connsiteX2" fmla="*/ 7758109 w 7759022"/>
              <a:gd name="connsiteY2" fmla="*/ 4333859 h 6926495"/>
              <a:gd name="connsiteX3" fmla="*/ 6303015 w 7759022"/>
              <a:gd name="connsiteY3" fmla="*/ 6926495 h 6926495"/>
              <a:gd name="connsiteX4" fmla="*/ 0 w 7759022"/>
              <a:gd name="connsiteY4" fmla="*/ 6902432 h 6926495"/>
              <a:gd name="connsiteX5" fmla="*/ 3842040 w 7759022"/>
              <a:gd name="connsiteY5" fmla="*/ 1579 h 6926495"/>
              <a:gd name="connsiteX0" fmla="*/ 3842040 w 7759022"/>
              <a:gd name="connsiteY0" fmla="*/ 1579 h 6959545"/>
              <a:gd name="connsiteX1" fmla="*/ 7759022 w 7759022"/>
              <a:gd name="connsiteY1" fmla="*/ 0 h 6959545"/>
              <a:gd name="connsiteX2" fmla="*/ 7758109 w 7759022"/>
              <a:gd name="connsiteY2" fmla="*/ 4333859 h 6959545"/>
              <a:gd name="connsiteX3" fmla="*/ 6258948 w 7759022"/>
              <a:gd name="connsiteY3" fmla="*/ 6959545 h 6959545"/>
              <a:gd name="connsiteX4" fmla="*/ 0 w 7759022"/>
              <a:gd name="connsiteY4" fmla="*/ 6902432 h 6959545"/>
              <a:gd name="connsiteX5" fmla="*/ 3842040 w 7759022"/>
              <a:gd name="connsiteY5" fmla="*/ 1579 h 6959545"/>
              <a:gd name="connsiteX0" fmla="*/ 3842040 w 7759022"/>
              <a:gd name="connsiteY0" fmla="*/ 1579 h 6990567"/>
              <a:gd name="connsiteX1" fmla="*/ 7759022 w 7759022"/>
              <a:gd name="connsiteY1" fmla="*/ 0 h 6990567"/>
              <a:gd name="connsiteX2" fmla="*/ 7758109 w 7759022"/>
              <a:gd name="connsiteY2" fmla="*/ 4333859 h 6990567"/>
              <a:gd name="connsiteX3" fmla="*/ 6258948 w 7759022"/>
              <a:gd name="connsiteY3" fmla="*/ 6959545 h 6990567"/>
              <a:gd name="connsiteX4" fmla="*/ 0 w 7759022"/>
              <a:gd name="connsiteY4" fmla="*/ 6990567 h 6990567"/>
              <a:gd name="connsiteX5" fmla="*/ 3842040 w 7759022"/>
              <a:gd name="connsiteY5" fmla="*/ 1579 h 6990567"/>
              <a:gd name="connsiteX0" fmla="*/ 4125068 w 7759022"/>
              <a:gd name="connsiteY0" fmla="*/ 1579 h 6990567"/>
              <a:gd name="connsiteX1" fmla="*/ 7759022 w 7759022"/>
              <a:gd name="connsiteY1" fmla="*/ 0 h 6990567"/>
              <a:gd name="connsiteX2" fmla="*/ 7758109 w 7759022"/>
              <a:gd name="connsiteY2" fmla="*/ 4333859 h 6990567"/>
              <a:gd name="connsiteX3" fmla="*/ 6258948 w 7759022"/>
              <a:gd name="connsiteY3" fmla="*/ 6959545 h 6990567"/>
              <a:gd name="connsiteX4" fmla="*/ 0 w 7759022"/>
              <a:gd name="connsiteY4" fmla="*/ 6990567 h 6990567"/>
              <a:gd name="connsiteX5" fmla="*/ 4125068 w 7759022"/>
              <a:gd name="connsiteY5" fmla="*/ 1579 h 6990567"/>
              <a:gd name="connsiteX0" fmla="*/ 4023468 w 7657422"/>
              <a:gd name="connsiteY0" fmla="*/ 1579 h 6959545"/>
              <a:gd name="connsiteX1" fmla="*/ 7657422 w 7657422"/>
              <a:gd name="connsiteY1" fmla="*/ 0 h 6959545"/>
              <a:gd name="connsiteX2" fmla="*/ 7656509 w 7657422"/>
              <a:gd name="connsiteY2" fmla="*/ 4333859 h 6959545"/>
              <a:gd name="connsiteX3" fmla="*/ 6157348 w 7657422"/>
              <a:gd name="connsiteY3" fmla="*/ 6959545 h 6959545"/>
              <a:gd name="connsiteX4" fmla="*/ 0 w 7657422"/>
              <a:gd name="connsiteY4" fmla="*/ 6939767 h 6959545"/>
              <a:gd name="connsiteX5" fmla="*/ 4023468 w 7657422"/>
              <a:gd name="connsiteY5" fmla="*/ 1579 h 6959545"/>
              <a:gd name="connsiteX0" fmla="*/ 4045239 w 7679193"/>
              <a:gd name="connsiteY0" fmla="*/ 1579 h 7005082"/>
              <a:gd name="connsiteX1" fmla="*/ 7679193 w 7679193"/>
              <a:gd name="connsiteY1" fmla="*/ 0 h 7005082"/>
              <a:gd name="connsiteX2" fmla="*/ 7678280 w 7679193"/>
              <a:gd name="connsiteY2" fmla="*/ 4333859 h 7005082"/>
              <a:gd name="connsiteX3" fmla="*/ 6179119 w 7679193"/>
              <a:gd name="connsiteY3" fmla="*/ 6959545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78280 w 7679193"/>
              <a:gd name="connsiteY2" fmla="*/ 4333859 h 7005082"/>
              <a:gd name="connsiteX3" fmla="*/ 5707404 w 7679193"/>
              <a:gd name="connsiteY3" fmla="*/ 6988573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78280 w 7679193"/>
              <a:gd name="connsiteY2" fmla="*/ 4333859 h 7005082"/>
              <a:gd name="connsiteX3" fmla="*/ 5801747 w 7679193"/>
              <a:gd name="connsiteY3" fmla="*/ 6988573 h 7005082"/>
              <a:gd name="connsiteX4" fmla="*/ 0 w 7679193"/>
              <a:gd name="connsiteY4" fmla="*/ 7005082 h 7005082"/>
              <a:gd name="connsiteX5" fmla="*/ 4045239 w 7679193"/>
              <a:gd name="connsiteY5" fmla="*/ 1579 h 7005082"/>
              <a:gd name="connsiteX0" fmla="*/ 4045239 w 7679193"/>
              <a:gd name="connsiteY0" fmla="*/ 1579 h 7005082"/>
              <a:gd name="connsiteX1" fmla="*/ 7679193 w 7679193"/>
              <a:gd name="connsiteY1" fmla="*/ 0 h 7005082"/>
              <a:gd name="connsiteX2" fmla="*/ 7663766 w 7679193"/>
              <a:gd name="connsiteY2" fmla="*/ 3804087 h 7005082"/>
              <a:gd name="connsiteX3" fmla="*/ 5801747 w 7679193"/>
              <a:gd name="connsiteY3" fmla="*/ 6988573 h 7005082"/>
              <a:gd name="connsiteX4" fmla="*/ 0 w 7679193"/>
              <a:gd name="connsiteY4" fmla="*/ 7005082 h 7005082"/>
              <a:gd name="connsiteX5" fmla="*/ 4045239 w 7679193"/>
              <a:gd name="connsiteY5" fmla="*/ 1579 h 700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79193" h="7005082">
                <a:moveTo>
                  <a:pt x="4045239" y="1579"/>
                </a:moveTo>
                <a:lnTo>
                  <a:pt x="7679193" y="0"/>
                </a:lnTo>
                <a:cubicBezTo>
                  <a:pt x="7678889" y="1092080"/>
                  <a:pt x="7664070" y="2712007"/>
                  <a:pt x="7663766" y="3804087"/>
                </a:cubicBezTo>
                <a:lnTo>
                  <a:pt x="5801747" y="6988573"/>
                </a:lnTo>
                <a:lnTo>
                  <a:pt x="0" y="7005082"/>
                </a:lnTo>
                <a:lnTo>
                  <a:pt x="4045239" y="1579"/>
                </a:lnTo>
                <a:close/>
              </a:path>
            </a:pathLst>
          </a:custGeom>
        </p:spPr>
        <p:txBody>
          <a:bodyPr/>
          <a:lstStyle/>
          <a:p>
            <a:endParaRPr lang="en-MY"/>
          </a:p>
        </p:txBody>
      </p:sp>
      <p:sp>
        <p:nvSpPr>
          <p:cNvPr id="38" name="Freeform 5">
            <a:extLst>
              <a:ext uri="{FF2B5EF4-FFF2-40B4-BE49-F238E27FC236}">
                <a16:creationId xmlns:a16="http://schemas.microsoft.com/office/drawing/2014/main" id="{A67EEDB7-4D0A-A800-DE28-0C4984B110CA}"/>
              </a:ext>
            </a:extLst>
          </p:cNvPr>
          <p:cNvSpPr>
            <a:spLocks/>
          </p:cNvSpPr>
          <p:nvPr userDrawn="1"/>
        </p:nvSpPr>
        <p:spPr bwMode="auto">
          <a:xfrm>
            <a:off x="876629" y="-15775"/>
            <a:ext cx="7686809" cy="6857999"/>
          </a:xfrm>
          <a:custGeom>
            <a:avLst/>
            <a:gdLst>
              <a:gd name="T0" fmla="*/ 0 w 956"/>
              <a:gd name="T1" fmla="*/ 513 h 801"/>
              <a:gd name="T2" fmla="*/ 0 w 956"/>
              <a:gd name="T3" fmla="*/ 801 h 801"/>
              <a:gd name="T4" fmla="*/ 495 w 956"/>
              <a:gd name="T5" fmla="*/ 801 h 801"/>
              <a:gd name="T6" fmla="*/ 956 w 956"/>
              <a:gd name="T7" fmla="*/ 0 h 801"/>
              <a:gd name="T8" fmla="*/ 290 w 956"/>
              <a:gd name="T9" fmla="*/ 0 h 801"/>
              <a:gd name="T10" fmla="*/ 0 w 956"/>
              <a:gd name="T11" fmla="*/ 513 h 801"/>
              <a:gd name="connsiteX0" fmla="*/ 0 w 10000"/>
              <a:gd name="connsiteY0" fmla="*/ 6404 h 10000"/>
              <a:gd name="connsiteX1" fmla="*/ 0 w 10000"/>
              <a:gd name="connsiteY1" fmla="*/ 10000 h 10000"/>
              <a:gd name="connsiteX2" fmla="*/ 4844 w 10000"/>
              <a:gd name="connsiteY2" fmla="*/ 10000 h 10000"/>
              <a:gd name="connsiteX3" fmla="*/ 10000 w 10000"/>
              <a:gd name="connsiteY3" fmla="*/ 0 h 10000"/>
              <a:gd name="connsiteX4" fmla="*/ 3033 w 10000"/>
              <a:gd name="connsiteY4" fmla="*/ 0 h 10000"/>
              <a:gd name="connsiteX5" fmla="*/ 0 w 10000"/>
              <a:gd name="connsiteY5" fmla="*/ 640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0" y="6404"/>
                </a:moveTo>
                <a:lnTo>
                  <a:pt x="0" y="10000"/>
                </a:lnTo>
                <a:lnTo>
                  <a:pt x="4844" y="10000"/>
                </a:lnTo>
                <a:lnTo>
                  <a:pt x="10000" y="0"/>
                </a:lnTo>
                <a:lnTo>
                  <a:pt x="3033" y="0"/>
                </a:lnTo>
                <a:lnTo>
                  <a:pt x="0" y="6404"/>
                </a:lnTo>
                <a:close/>
              </a:path>
            </a:pathLst>
          </a:custGeom>
          <a:gradFill>
            <a:gsLst>
              <a:gs pos="5000">
                <a:srgbClr val="2C2C2C"/>
              </a:gs>
              <a:gs pos="62000">
                <a:schemeClr val="tx2">
                  <a:lumMod val="50000"/>
                  <a:lumOff val="50000"/>
                </a:schemeClr>
              </a:gs>
              <a:gs pos="100000">
                <a:schemeClr val="bg1">
                  <a:lumMod val="50000"/>
                </a:schemeClr>
              </a:gs>
            </a:gsLst>
            <a:lin ang="60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5">
            <a:extLst>
              <a:ext uri="{FF2B5EF4-FFF2-40B4-BE49-F238E27FC236}">
                <a16:creationId xmlns:a16="http://schemas.microsoft.com/office/drawing/2014/main" id="{33CB460A-39A9-54F6-0195-13B362A33766}"/>
              </a:ext>
            </a:extLst>
          </p:cNvPr>
          <p:cNvSpPr>
            <a:spLocks/>
          </p:cNvSpPr>
          <p:nvPr userDrawn="1"/>
        </p:nvSpPr>
        <p:spPr bwMode="auto">
          <a:xfrm>
            <a:off x="-32223" y="-14401"/>
            <a:ext cx="8108976" cy="6902576"/>
          </a:xfrm>
          <a:custGeom>
            <a:avLst/>
            <a:gdLst>
              <a:gd name="T0" fmla="*/ 0 w 722"/>
              <a:gd name="T1" fmla="*/ 0 h 796"/>
              <a:gd name="T2" fmla="*/ 722 w 722"/>
              <a:gd name="T3" fmla="*/ 0 h 796"/>
              <a:gd name="T4" fmla="*/ 273 w 722"/>
              <a:gd name="T5" fmla="*/ 796 h 796"/>
              <a:gd name="T6" fmla="*/ 0 w 722"/>
              <a:gd name="T7" fmla="*/ 796 h 796"/>
              <a:gd name="T8" fmla="*/ 0 w 722"/>
              <a:gd name="T9" fmla="*/ 0 h 796"/>
              <a:gd name="connsiteX0" fmla="*/ 0 w 10000"/>
              <a:gd name="connsiteY0" fmla="*/ 0 h 10000"/>
              <a:gd name="connsiteX1" fmla="*/ 10000 w 10000"/>
              <a:gd name="connsiteY1" fmla="*/ 0 h 10000"/>
              <a:gd name="connsiteX2" fmla="*/ 6231 w 10000"/>
              <a:gd name="connsiteY2" fmla="*/ 9977 h 10000"/>
              <a:gd name="connsiteX3" fmla="*/ 0 w 10000"/>
              <a:gd name="connsiteY3" fmla="*/ 10000 h 10000"/>
              <a:gd name="connsiteX4" fmla="*/ 0 w 10000"/>
              <a:gd name="connsiteY4" fmla="*/ 0 h 10000"/>
              <a:gd name="connsiteX0" fmla="*/ 0 w 12115"/>
              <a:gd name="connsiteY0" fmla="*/ 23 h 10023"/>
              <a:gd name="connsiteX1" fmla="*/ 12115 w 12115"/>
              <a:gd name="connsiteY1" fmla="*/ 0 h 10023"/>
              <a:gd name="connsiteX2" fmla="*/ 6231 w 12115"/>
              <a:gd name="connsiteY2" fmla="*/ 10000 h 10023"/>
              <a:gd name="connsiteX3" fmla="*/ 0 w 12115"/>
              <a:gd name="connsiteY3" fmla="*/ 10023 h 10023"/>
              <a:gd name="connsiteX4" fmla="*/ 0 w 12115"/>
              <a:gd name="connsiteY4" fmla="*/ 23 h 10023"/>
              <a:gd name="connsiteX0" fmla="*/ 0 w 12270"/>
              <a:gd name="connsiteY0" fmla="*/ 46 h 10046"/>
              <a:gd name="connsiteX1" fmla="*/ 12270 w 12270"/>
              <a:gd name="connsiteY1" fmla="*/ 0 h 10046"/>
              <a:gd name="connsiteX2" fmla="*/ 6231 w 12270"/>
              <a:gd name="connsiteY2" fmla="*/ 10023 h 10046"/>
              <a:gd name="connsiteX3" fmla="*/ 0 w 12270"/>
              <a:gd name="connsiteY3" fmla="*/ 10046 h 10046"/>
              <a:gd name="connsiteX4" fmla="*/ 0 w 12270"/>
              <a:gd name="connsiteY4" fmla="*/ 46 h 10046"/>
              <a:gd name="connsiteX0" fmla="*/ 0 w 12451"/>
              <a:gd name="connsiteY0" fmla="*/ 23 h 10023"/>
              <a:gd name="connsiteX1" fmla="*/ 12451 w 12451"/>
              <a:gd name="connsiteY1" fmla="*/ 0 h 10023"/>
              <a:gd name="connsiteX2" fmla="*/ 6231 w 12451"/>
              <a:gd name="connsiteY2" fmla="*/ 10000 h 10023"/>
              <a:gd name="connsiteX3" fmla="*/ 0 w 12451"/>
              <a:gd name="connsiteY3" fmla="*/ 10023 h 10023"/>
              <a:gd name="connsiteX4" fmla="*/ 0 w 12451"/>
              <a:gd name="connsiteY4" fmla="*/ 23 h 10023"/>
              <a:gd name="connsiteX0" fmla="*/ 0 w 12606"/>
              <a:gd name="connsiteY0" fmla="*/ 23 h 10023"/>
              <a:gd name="connsiteX1" fmla="*/ 12606 w 12606"/>
              <a:gd name="connsiteY1" fmla="*/ 0 h 10023"/>
              <a:gd name="connsiteX2" fmla="*/ 6231 w 12606"/>
              <a:gd name="connsiteY2" fmla="*/ 10000 h 10023"/>
              <a:gd name="connsiteX3" fmla="*/ 0 w 12606"/>
              <a:gd name="connsiteY3" fmla="*/ 10023 h 10023"/>
              <a:gd name="connsiteX4" fmla="*/ 0 w 12606"/>
              <a:gd name="connsiteY4" fmla="*/ 23 h 10023"/>
              <a:gd name="connsiteX0" fmla="*/ 1496 w 14102"/>
              <a:gd name="connsiteY0" fmla="*/ 23 h 10046"/>
              <a:gd name="connsiteX1" fmla="*/ 14102 w 14102"/>
              <a:gd name="connsiteY1" fmla="*/ 0 h 10046"/>
              <a:gd name="connsiteX2" fmla="*/ 7727 w 14102"/>
              <a:gd name="connsiteY2" fmla="*/ 10000 h 10046"/>
              <a:gd name="connsiteX3" fmla="*/ 0 w 14102"/>
              <a:gd name="connsiteY3" fmla="*/ 10046 h 10046"/>
              <a:gd name="connsiteX4" fmla="*/ 1496 w 14102"/>
              <a:gd name="connsiteY4" fmla="*/ 23 h 10046"/>
              <a:gd name="connsiteX0" fmla="*/ 52 w 14102"/>
              <a:gd name="connsiteY0" fmla="*/ 23 h 10046"/>
              <a:gd name="connsiteX1" fmla="*/ 14102 w 14102"/>
              <a:gd name="connsiteY1" fmla="*/ 0 h 10046"/>
              <a:gd name="connsiteX2" fmla="*/ 7727 w 14102"/>
              <a:gd name="connsiteY2" fmla="*/ 10000 h 10046"/>
              <a:gd name="connsiteX3" fmla="*/ 0 w 14102"/>
              <a:gd name="connsiteY3" fmla="*/ 10046 h 10046"/>
              <a:gd name="connsiteX4" fmla="*/ 52 w 14102"/>
              <a:gd name="connsiteY4" fmla="*/ 23 h 10046"/>
              <a:gd name="connsiteX0" fmla="*/ 52 w 14102"/>
              <a:gd name="connsiteY0" fmla="*/ 23 h 10046"/>
              <a:gd name="connsiteX1" fmla="*/ 14102 w 14102"/>
              <a:gd name="connsiteY1" fmla="*/ 0 h 10046"/>
              <a:gd name="connsiteX2" fmla="*/ 7762 w 14102"/>
              <a:gd name="connsiteY2" fmla="*/ 10016 h 10046"/>
              <a:gd name="connsiteX3" fmla="*/ 0 w 14102"/>
              <a:gd name="connsiteY3" fmla="*/ 10046 h 10046"/>
              <a:gd name="connsiteX4" fmla="*/ 52 w 14102"/>
              <a:gd name="connsiteY4" fmla="*/ 23 h 10046"/>
              <a:gd name="connsiteX0" fmla="*/ 52 w 16864"/>
              <a:gd name="connsiteY0" fmla="*/ 3 h 10026"/>
              <a:gd name="connsiteX1" fmla="*/ 16864 w 16864"/>
              <a:gd name="connsiteY1" fmla="*/ 0 h 10026"/>
              <a:gd name="connsiteX2" fmla="*/ 7762 w 16864"/>
              <a:gd name="connsiteY2" fmla="*/ 9996 h 10026"/>
              <a:gd name="connsiteX3" fmla="*/ 0 w 16864"/>
              <a:gd name="connsiteY3" fmla="*/ 10026 h 10026"/>
              <a:gd name="connsiteX4" fmla="*/ 52 w 16864"/>
              <a:gd name="connsiteY4" fmla="*/ 3 h 10026"/>
              <a:gd name="connsiteX0" fmla="*/ 52 w 16864"/>
              <a:gd name="connsiteY0" fmla="*/ 3 h 10036"/>
              <a:gd name="connsiteX1" fmla="*/ 16864 w 16864"/>
              <a:gd name="connsiteY1" fmla="*/ 0 h 10036"/>
              <a:gd name="connsiteX2" fmla="*/ 10479 w 16864"/>
              <a:gd name="connsiteY2" fmla="*/ 10036 h 10036"/>
              <a:gd name="connsiteX3" fmla="*/ 0 w 16864"/>
              <a:gd name="connsiteY3" fmla="*/ 10026 h 10036"/>
              <a:gd name="connsiteX4" fmla="*/ 52 w 16864"/>
              <a:gd name="connsiteY4" fmla="*/ 3 h 10036"/>
              <a:gd name="connsiteX0" fmla="*/ 52 w 17532"/>
              <a:gd name="connsiteY0" fmla="*/ 3 h 10036"/>
              <a:gd name="connsiteX1" fmla="*/ 17532 w 17532"/>
              <a:gd name="connsiteY1" fmla="*/ 0 h 10036"/>
              <a:gd name="connsiteX2" fmla="*/ 10479 w 17532"/>
              <a:gd name="connsiteY2" fmla="*/ 10036 h 10036"/>
              <a:gd name="connsiteX3" fmla="*/ 0 w 17532"/>
              <a:gd name="connsiteY3" fmla="*/ 10026 h 10036"/>
              <a:gd name="connsiteX4" fmla="*/ 52 w 17532"/>
              <a:gd name="connsiteY4" fmla="*/ 3 h 10036"/>
              <a:gd name="connsiteX0" fmla="*/ 52 w 17532"/>
              <a:gd name="connsiteY0" fmla="*/ 3 h 10026"/>
              <a:gd name="connsiteX1" fmla="*/ 17532 w 17532"/>
              <a:gd name="connsiteY1" fmla="*/ 0 h 10026"/>
              <a:gd name="connsiteX2" fmla="*/ 11014 w 17532"/>
              <a:gd name="connsiteY2" fmla="*/ 9975 h 10026"/>
              <a:gd name="connsiteX3" fmla="*/ 0 w 17532"/>
              <a:gd name="connsiteY3" fmla="*/ 10026 h 10026"/>
              <a:gd name="connsiteX4" fmla="*/ 52 w 17532"/>
              <a:gd name="connsiteY4" fmla="*/ 3 h 10026"/>
              <a:gd name="connsiteX0" fmla="*/ 52 w 17532"/>
              <a:gd name="connsiteY0" fmla="*/ 3 h 10026"/>
              <a:gd name="connsiteX1" fmla="*/ 17532 w 17532"/>
              <a:gd name="connsiteY1" fmla="*/ 0 h 10026"/>
              <a:gd name="connsiteX2" fmla="*/ 11081 w 17532"/>
              <a:gd name="connsiteY2" fmla="*/ 9975 h 10026"/>
              <a:gd name="connsiteX3" fmla="*/ 0 w 17532"/>
              <a:gd name="connsiteY3" fmla="*/ 10026 h 10026"/>
              <a:gd name="connsiteX4" fmla="*/ 52 w 17532"/>
              <a:gd name="connsiteY4" fmla="*/ 3 h 10026"/>
              <a:gd name="connsiteX0" fmla="*/ 52 w 17532"/>
              <a:gd name="connsiteY0" fmla="*/ 3 h 10026"/>
              <a:gd name="connsiteX1" fmla="*/ 17532 w 17532"/>
              <a:gd name="connsiteY1" fmla="*/ 0 h 10026"/>
              <a:gd name="connsiteX2" fmla="*/ 11215 w 17532"/>
              <a:gd name="connsiteY2" fmla="*/ 9995 h 10026"/>
              <a:gd name="connsiteX3" fmla="*/ 0 w 17532"/>
              <a:gd name="connsiteY3" fmla="*/ 10026 h 10026"/>
              <a:gd name="connsiteX4" fmla="*/ 52 w 17532"/>
              <a:gd name="connsiteY4" fmla="*/ 3 h 10026"/>
              <a:gd name="connsiteX0" fmla="*/ 19 w 17532"/>
              <a:gd name="connsiteY0" fmla="*/ 3 h 10026"/>
              <a:gd name="connsiteX1" fmla="*/ 17532 w 17532"/>
              <a:gd name="connsiteY1" fmla="*/ 0 h 10026"/>
              <a:gd name="connsiteX2" fmla="*/ 11215 w 17532"/>
              <a:gd name="connsiteY2" fmla="*/ 9995 h 10026"/>
              <a:gd name="connsiteX3" fmla="*/ 0 w 17532"/>
              <a:gd name="connsiteY3" fmla="*/ 10026 h 10026"/>
              <a:gd name="connsiteX4" fmla="*/ 19 w 17532"/>
              <a:gd name="connsiteY4" fmla="*/ 3 h 10026"/>
              <a:gd name="connsiteX0" fmla="*/ 19 w 17543"/>
              <a:gd name="connsiteY0" fmla="*/ 13 h 10036"/>
              <a:gd name="connsiteX1" fmla="*/ 17543 w 17543"/>
              <a:gd name="connsiteY1" fmla="*/ 0 h 10036"/>
              <a:gd name="connsiteX2" fmla="*/ 11215 w 17543"/>
              <a:gd name="connsiteY2" fmla="*/ 10005 h 10036"/>
              <a:gd name="connsiteX3" fmla="*/ 0 w 17543"/>
              <a:gd name="connsiteY3" fmla="*/ 10036 h 10036"/>
              <a:gd name="connsiteX4" fmla="*/ 19 w 17543"/>
              <a:gd name="connsiteY4" fmla="*/ 13 h 10036"/>
              <a:gd name="connsiteX0" fmla="*/ 8 w 17543"/>
              <a:gd name="connsiteY0" fmla="*/ 0 h 10044"/>
              <a:gd name="connsiteX1" fmla="*/ 17543 w 17543"/>
              <a:gd name="connsiteY1" fmla="*/ 8 h 10044"/>
              <a:gd name="connsiteX2" fmla="*/ 11215 w 17543"/>
              <a:gd name="connsiteY2" fmla="*/ 10013 h 10044"/>
              <a:gd name="connsiteX3" fmla="*/ 0 w 17543"/>
              <a:gd name="connsiteY3" fmla="*/ 10044 h 10044"/>
              <a:gd name="connsiteX4" fmla="*/ 8 w 17543"/>
              <a:gd name="connsiteY4" fmla="*/ 0 h 10044"/>
              <a:gd name="connsiteX0" fmla="*/ 8 w 11215"/>
              <a:gd name="connsiteY0" fmla="*/ 27 h 10071"/>
              <a:gd name="connsiteX1" fmla="*/ 10522 w 11215"/>
              <a:gd name="connsiteY1" fmla="*/ 0 h 10071"/>
              <a:gd name="connsiteX2" fmla="*/ 11215 w 11215"/>
              <a:gd name="connsiteY2" fmla="*/ 10040 h 10071"/>
              <a:gd name="connsiteX3" fmla="*/ 0 w 11215"/>
              <a:gd name="connsiteY3" fmla="*/ 10071 h 10071"/>
              <a:gd name="connsiteX4" fmla="*/ 8 w 11215"/>
              <a:gd name="connsiteY4" fmla="*/ 27 h 10071"/>
              <a:gd name="connsiteX0" fmla="*/ 8 w 10522"/>
              <a:gd name="connsiteY0" fmla="*/ 27 h 10075"/>
              <a:gd name="connsiteX1" fmla="*/ 10522 w 10522"/>
              <a:gd name="connsiteY1" fmla="*/ 0 h 10075"/>
              <a:gd name="connsiteX2" fmla="*/ 6940 w 10522"/>
              <a:gd name="connsiteY2" fmla="*/ 10075 h 10075"/>
              <a:gd name="connsiteX3" fmla="*/ 0 w 10522"/>
              <a:gd name="connsiteY3" fmla="*/ 10071 h 10075"/>
              <a:gd name="connsiteX4" fmla="*/ 8 w 10522"/>
              <a:gd name="connsiteY4" fmla="*/ 27 h 10075"/>
              <a:gd name="connsiteX0" fmla="*/ 8 w 13036"/>
              <a:gd name="connsiteY0" fmla="*/ 0 h 10048"/>
              <a:gd name="connsiteX1" fmla="*/ 13036 w 13036"/>
              <a:gd name="connsiteY1" fmla="*/ 26 h 10048"/>
              <a:gd name="connsiteX2" fmla="*/ 6940 w 13036"/>
              <a:gd name="connsiteY2" fmla="*/ 10048 h 10048"/>
              <a:gd name="connsiteX3" fmla="*/ 0 w 13036"/>
              <a:gd name="connsiteY3" fmla="*/ 10044 h 10048"/>
              <a:gd name="connsiteX4" fmla="*/ 8 w 13036"/>
              <a:gd name="connsiteY4" fmla="*/ 0 h 10048"/>
              <a:gd name="connsiteX0" fmla="*/ 8 w 13036"/>
              <a:gd name="connsiteY0" fmla="*/ 0 h 10044"/>
              <a:gd name="connsiteX1" fmla="*/ 13036 w 13036"/>
              <a:gd name="connsiteY1" fmla="*/ 26 h 10044"/>
              <a:gd name="connsiteX2" fmla="*/ 6882 w 13036"/>
              <a:gd name="connsiteY2" fmla="*/ 10030 h 10044"/>
              <a:gd name="connsiteX3" fmla="*/ 0 w 13036"/>
              <a:gd name="connsiteY3" fmla="*/ 10044 h 10044"/>
              <a:gd name="connsiteX4" fmla="*/ 8 w 13036"/>
              <a:gd name="connsiteY4" fmla="*/ 0 h 10044"/>
              <a:gd name="connsiteX0" fmla="*/ 8 w 13036"/>
              <a:gd name="connsiteY0" fmla="*/ 0 h 10065"/>
              <a:gd name="connsiteX1" fmla="*/ 13036 w 13036"/>
              <a:gd name="connsiteY1" fmla="*/ 26 h 10065"/>
              <a:gd name="connsiteX2" fmla="*/ 6689 w 13036"/>
              <a:gd name="connsiteY2" fmla="*/ 10065 h 10065"/>
              <a:gd name="connsiteX3" fmla="*/ 0 w 13036"/>
              <a:gd name="connsiteY3" fmla="*/ 10044 h 10065"/>
              <a:gd name="connsiteX4" fmla="*/ 8 w 13036"/>
              <a:gd name="connsiteY4" fmla="*/ 0 h 1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6" h="10065">
                <a:moveTo>
                  <a:pt x="8" y="0"/>
                </a:moveTo>
                <a:lnTo>
                  <a:pt x="13036" y="26"/>
                </a:lnTo>
                <a:lnTo>
                  <a:pt x="6689" y="10065"/>
                </a:lnTo>
                <a:lnTo>
                  <a:pt x="0" y="10044"/>
                </a:lnTo>
                <a:cubicBezTo>
                  <a:pt x="17" y="6703"/>
                  <a:pt x="-9" y="3341"/>
                  <a:pt x="8" y="0"/>
                </a:cubicBezTo>
                <a:close/>
              </a:path>
            </a:pathLst>
          </a:custGeom>
          <a:gradFill>
            <a:gsLst>
              <a:gs pos="52000">
                <a:schemeClr val="tx1">
                  <a:lumMod val="75000"/>
                  <a:lumOff val="25000"/>
                </a:schemeClr>
              </a:gs>
              <a:gs pos="82000">
                <a:srgbClr val="5A5A5A"/>
              </a:gs>
              <a:gs pos="100000">
                <a:srgbClr val="5F5F5F"/>
              </a:gs>
            </a:gsLst>
            <a:lin ang="3000000" scaled="0"/>
          </a:gra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33" name="Freeform 6">
            <a:extLst>
              <a:ext uri="{FF2B5EF4-FFF2-40B4-BE49-F238E27FC236}">
                <a16:creationId xmlns:a16="http://schemas.microsoft.com/office/drawing/2014/main" id="{5D4E811A-68E1-6A97-C96E-3F27C8F76BE0}"/>
              </a:ext>
            </a:extLst>
          </p:cNvPr>
          <p:cNvSpPr>
            <a:spLocks/>
          </p:cNvSpPr>
          <p:nvPr userDrawn="1"/>
        </p:nvSpPr>
        <p:spPr bwMode="auto">
          <a:xfrm>
            <a:off x="2209176" y="3456710"/>
            <a:ext cx="4299176" cy="3429000"/>
          </a:xfrm>
          <a:custGeom>
            <a:avLst/>
            <a:gdLst>
              <a:gd name="T0" fmla="*/ 499 w 499"/>
              <a:gd name="T1" fmla="*/ 0 h 398"/>
              <a:gd name="T2" fmla="*/ 226 w 499"/>
              <a:gd name="T3" fmla="*/ 0 h 398"/>
              <a:gd name="T4" fmla="*/ 0 w 499"/>
              <a:gd name="T5" fmla="*/ 398 h 398"/>
              <a:gd name="T6" fmla="*/ 273 w 499"/>
              <a:gd name="T7" fmla="*/ 398 h 398"/>
              <a:gd name="T8" fmla="*/ 499 w 499"/>
              <a:gd name="T9" fmla="*/ 0 h 398"/>
            </a:gdLst>
            <a:ahLst/>
            <a:cxnLst>
              <a:cxn ang="0">
                <a:pos x="T0" y="T1"/>
              </a:cxn>
              <a:cxn ang="0">
                <a:pos x="T2" y="T3"/>
              </a:cxn>
              <a:cxn ang="0">
                <a:pos x="T4" y="T5"/>
              </a:cxn>
              <a:cxn ang="0">
                <a:pos x="T6" y="T7"/>
              </a:cxn>
              <a:cxn ang="0">
                <a:pos x="T8" y="T9"/>
              </a:cxn>
            </a:cxnLst>
            <a:rect l="0" t="0" r="r" b="b"/>
            <a:pathLst>
              <a:path w="499" h="398">
                <a:moveTo>
                  <a:pt x="499" y="0"/>
                </a:moveTo>
                <a:lnTo>
                  <a:pt x="226" y="0"/>
                </a:lnTo>
                <a:lnTo>
                  <a:pt x="0" y="398"/>
                </a:lnTo>
                <a:lnTo>
                  <a:pt x="273" y="398"/>
                </a:lnTo>
                <a:lnTo>
                  <a:pt x="499" y="0"/>
                </a:lnTo>
                <a:close/>
              </a:path>
            </a:pathLst>
          </a:custGeom>
          <a:gradFill>
            <a:gsLst>
              <a:gs pos="100000">
                <a:schemeClr val="bg1">
                  <a:lumMod val="75000"/>
                </a:schemeClr>
              </a:gs>
              <a:gs pos="68000">
                <a:schemeClr val="tx2">
                  <a:lumMod val="50000"/>
                  <a:lumOff val="50000"/>
                </a:schemeClr>
              </a:gs>
              <a:gs pos="0">
                <a:schemeClr val="tx1">
                  <a:lumMod val="65000"/>
                  <a:lumOff val="35000"/>
                </a:schemeClr>
              </a:gs>
            </a:gsLst>
            <a:lin ang="5400000" scaled="0"/>
          </a:gra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34" name="Freeform 7">
            <a:extLst>
              <a:ext uri="{FF2B5EF4-FFF2-40B4-BE49-F238E27FC236}">
                <a16:creationId xmlns:a16="http://schemas.microsoft.com/office/drawing/2014/main" id="{CF0C25A0-646B-916D-80E6-B03039928697}"/>
              </a:ext>
            </a:extLst>
          </p:cNvPr>
          <p:cNvSpPr>
            <a:spLocks/>
          </p:cNvSpPr>
          <p:nvPr userDrawn="1"/>
        </p:nvSpPr>
        <p:spPr bwMode="auto">
          <a:xfrm>
            <a:off x="3960220" y="3450562"/>
            <a:ext cx="2619136" cy="3429000"/>
          </a:xfrm>
          <a:custGeom>
            <a:avLst/>
            <a:gdLst>
              <a:gd name="T0" fmla="*/ 0 w 304"/>
              <a:gd name="T1" fmla="*/ 398 h 398"/>
              <a:gd name="T2" fmla="*/ 74 w 304"/>
              <a:gd name="T3" fmla="*/ 398 h 398"/>
              <a:gd name="T4" fmla="*/ 304 w 304"/>
              <a:gd name="T5" fmla="*/ 0 h 398"/>
              <a:gd name="T6" fmla="*/ 223 w 304"/>
              <a:gd name="T7" fmla="*/ 0 h 398"/>
              <a:gd name="T8" fmla="*/ 0 w 304"/>
              <a:gd name="T9" fmla="*/ 398 h 398"/>
            </a:gdLst>
            <a:ahLst/>
            <a:cxnLst>
              <a:cxn ang="0">
                <a:pos x="T0" y="T1"/>
              </a:cxn>
              <a:cxn ang="0">
                <a:pos x="T2" y="T3"/>
              </a:cxn>
              <a:cxn ang="0">
                <a:pos x="T4" y="T5"/>
              </a:cxn>
              <a:cxn ang="0">
                <a:pos x="T6" y="T7"/>
              </a:cxn>
              <a:cxn ang="0">
                <a:pos x="T8" y="T9"/>
              </a:cxn>
            </a:cxnLst>
            <a:rect l="0" t="0" r="r" b="b"/>
            <a:pathLst>
              <a:path w="304" h="398">
                <a:moveTo>
                  <a:pt x="0" y="398"/>
                </a:moveTo>
                <a:lnTo>
                  <a:pt x="74" y="398"/>
                </a:lnTo>
                <a:lnTo>
                  <a:pt x="304" y="0"/>
                </a:lnTo>
                <a:lnTo>
                  <a:pt x="223" y="0"/>
                </a:lnTo>
                <a:lnTo>
                  <a:pt x="0" y="398"/>
                </a:lnTo>
                <a:close/>
              </a:path>
            </a:pathLst>
          </a:custGeom>
          <a:solidFill>
            <a:schemeClr val="bg1">
              <a:lumMod val="65000"/>
            </a:schemeClr>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dirty="0"/>
          </a:p>
        </p:txBody>
      </p:sp>
      <p:sp>
        <p:nvSpPr>
          <p:cNvPr id="35" name="Freeform 8">
            <a:extLst>
              <a:ext uri="{FF2B5EF4-FFF2-40B4-BE49-F238E27FC236}">
                <a16:creationId xmlns:a16="http://schemas.microsoft.com/office/drawing/2014/main" id="{C4A6C08A-1102-22D6-CDC7-F94643959DC1}"/>
              </a:ext>
            </a:extLst>
          </p:cNvPr>
          <p:cNvSpPr>
            <a:spLocks/>
          </p:cNvSpPr>
          <p:nvPr userDrawn="1"/>
        </p:nvSpPr>
        <p:spPr bwMode="auto">
          <a:xfrm>
            <a:off x="10367888" y="3713311"/>
            <a:ext cx="1835121" cy="3144689"/>
          </a:xfrm>
          <a:custGeom>
            <a:avLst/>
            <a:gdLst>
              <a:gd name="T0" fmla="*/ 213 w 213"/>
              <a:gd name="T1" fmla="*/ 0 h 365"/>
              <a:gd name="T2" fmla="*/ 0 w 213"/>
              <a:gd name="T3" fmla="*/ 365 h 365"/>
              <a:gd name="T4" fmla="*/ 213 w 213"/>
              <a:gd name="T5" fmla="*/ 365 h 365"/>
              <a:gd name="T6" fmla="*/ 213 w 213"/>
              <a:gd name="T7" fmla="*/ 0 h 365"/>
            </a:gdLst>
            <a:ahLst/>
            <a:cxnLst>
              <a:cxn ang="0">
                <a:pos x="T0" y="T1"/>
              </a:cxn>
              <a:cxn ang="0">
                <a:pos x="T2" y="T3"/>
              </a:cxn>
              <a:cxn ang="0">
                <a:pos x="T4" y="T5"/>
              </a:cxn>
              <a:cxn ang="0">
                <a:pos x="T6" y="T7"/>
              </a:cxn>
            </a:cxnLst>
            <a:rect l="0" t="0" r="r" b="b"/>
            <a:pathLst>
              <a:path w="213" h="365">
                <a:moveTo>
                  <a:pt x="213" y="0"/>
                </a:moveTo>
                <a:lnTo>
                  <a:pt x="0" y="365"/>
                </a:lnTo>
                <a:lnTo>
                  <a:pt x="213" y="365"/>
                </a:lnTo>
                <a:lnTo>
                  <a:pt x="213" y="0"/>
                </a:lnTo>
                <a:close/>
              </a:path>
            </a:pathLst>
          </a:custGeom>
          <a:solidFill>
            <a:srgbClr val="74121D"/>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pic>
        <p:nvPicPr>
          <p:cNvPr id="27" name="Picture 26" descr="Logo&#10;&#10;Description automatically generated">
            <a:extLst>
              <a:ext uri="{FF2B5EF4-FFF2-40B4-BE49-F238E27FC236}">
                <a16:creationId xmlns:a16="http://schemas.microsoft.com/office/drawing/2014/main" id="{AFD0B610-2095-390B-36E3-2861E97A124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56097" y="970721"/>
            <a:ext cx="1963312" cy="664029"/>
          </a:xfrm>
          <a:prstGeom prst="rect">
            <a:avLst/>
          </a:prstGeom>
        </p:spPr>
      </p:pic>
      <p:sp>
        <p:nvSpPr>
          <p:cNvPr id="40" name="Diagonal Stripe 39">
            <a:extLst>
              <a:ext uri="{FF2B5EF4-FFF2-40B4-BE49-F238E27FC236}">
                <a16:creationId xmlns:a16="http://schemas.microsoft.com/office/drawing/2014/main" id="{ABD29FDD-D53B-A316-CE9E-C0BB1690ADF0}"/>
              </a:ext>
            </a:extLst>
          </p:cNvPr>
          <p:cNvSpPr/>
          <p:nvPr userDrawn="1"/>
        </p:nvSpPr>
        <p:spPr>
          <a:xfrm rot="175485">
            <a:off x="1821520" y="4675411"/>
            <a:ext cx="2314796" cy="2272379"/>
          </a:xfrm>
          <a:custGeom>
            <a:avLst/>
            <a:gdLst>
              <a:gd name="connsiteX0" fmla="*/ 0 w 2262277"/>
              <a:gd name="connsiteY0" fmla="*/ 2214205 h 4428410"/>
              <a:gd name="connsiteX1" fmla="*/ 1131139 w 2262277"/>
              <a:gd name="connsiteY1" fmla="*/ 0 h 4428410"/>
              <a:gd name="connsiteX2" fmla="*/ 2262277 w 2262277"/>
              <a:gd name="connsiteY2" fmla="*/ 0 h 4428410"/>
              <a:gd name="connsiteX3" fmla="*/ 0 w 2262277"/>
              <a:gd name="connsiteY3" fmla="*/ 4428410 h 4428410"/>
              <a:gd name="connsiteX4" fmla="*/ 0 w 2262277"/>
              <a:gd name="connsiteY4" fmla="*/ 2214205 h 4428410"/>
              <a:gd name="connsiteX0" fmla="*/ 0 w 2262277"/>
              <a:gd name="connsiteY0" fmla="*/ 2214205 h 2708951"/>
              <a:gd name="connsiteX1" fmla="*/ 1131139 w 2262277"/>
              <a:gd name="connsiteY1" fmla="*/ 0 h 2708951"/>
              <a:gd name="connsiteX2" fmla="*/ 2262277 w 2262277"/>
              <a:gd name="connsiteY2" fmla="*/ 0 h 2708951"/>
              <a:gd name="connsiteX3" fmla="*/ 799998 w 2262277"/>
              <a:gd name="connsiteY3" fmla="*/ 2708951 h 2708951"/>
              <a:gd name="connsiteX4" fmla="*/ 0 w 2262277"/>
              <a:gd name="connsiteY4" fmla="*/ 2214205 h 2708951"/>
              <a:gd name="connsiteX0" fmla="*/ 0 w 2262277"/>
              <a:gd name="connsiteY0" fmla="*/ 2214205 h 2214205"/>
              <a:gd name="connsiteX1" fmla="*/ 1131139 w 2262277"/>
              <a:gd name="connsiteY1" fmla="*/ 0 h 2214205"/>
              <a:gd name="connsiteX2" fmla="*/ 2262277 w 2262277"/>
              <a:gd name="connsiteY2" fmla="*/ 0 h 2214205"/>
              <a:gd name="connsiteX3" fmla="*/ 1174394 w 2262277"/>
              <a:gd name="connsiteY3" fmla="*/ 2162664 h 2214205"/>
              <a:gd name="connsiteX4" fmla="*/ 0 w 2262277"/>
              <a:gd name="connsiteY4" fmla="*/ 2214205 h 2214205"/>
              <a:gd name="connsiteX0" fmla="*/ 0 w 2314796"/>
              <a:gd name="connsiteY0" fmla="*/ 2272379 h 2272379"/>
              <a:gd name="connsiteX1" fmla="*/ 1183658 w 2314796"/>
              <a:gd name="connsiteY1" fmla="*/ 0 h 2272379"/>
              <a:gd name="connsiteX2" fmla="*/ 2314796 w 2314796"/>
              <a:gd name="connsiteY2" fmla="*/ 0 h 2272379"/>
              <a:gd name="connsiteX3" fmla="*/ 1226913 w 2314796"/>
              <a:gd name="connsiteY3" fmla="*/ 2162664 h 2272379"/>
              <a:gd name="connsiteX4" fmla="*/ 0 w 2314796"/>
              <a:gd name="connsiteY4" fmla="*/ 2272379 h 2272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4796" h="2272379">
                <a:moveTo>
                  <a:pt x="0" y="2272379"/>
                </a:moveTo>
                <a:lnTo>
                  <a:pt x="1183658" y="0"/>
                </a:lnTo>
                <a:lnTo>
                  <a:pt x="2314796" y="0"/>
                </a:lnTo>
                <a:lnTo>
                  <a:pt x="1226913" y="2162664"/>
                </a:lnTo>
                <a:lnTo>
                  <a:pt x="0" y="2272379"/>
                </a:lnTo>
                <a:close/>
              </a:path>
            </a:pathLst>
          </a:custGeom>
          <a:solidFill>
            <a:schemeClr val="bg1">
              <a:lumMod val="75000"/>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sp>
        <p:nvSpPr>
          <p:cNvPr id="46" name="Freeform 8">
            <a:extLst>
              <a:ext uri="{FF2B5EF4-FFF2-40B4-BE49-F238E27FC236}">
                <a16:creationId xmlns:a16="http://schemas.microsoft.com/office/drawing/2014/main" id="{324D19CD-B969-9A41-96FD-3C48671D55E3}"/>
              </a:ext>
            </a:extLst>
          </p:cNvPr>
          <p:cNvSpPr>
            <a:spLocks/>
          </p:cNvSpPr>
          <p:nvPr userDrawn="1"/>
        </p:nvSpPr>
        <p:spPr bwMode="auto">
          <a:xfrm rot="10800000">
            <a:off x="0" y="5616"/>
            <a:ext cx="1317018" cy="2121303"/>
          </a:xfrm>
          <a:custGeom>
            <a:avLst/>
            <a:gdLst>
              <a:gd name="T0" fmla="*/ 213 w 213"/>
              <a:gd name="T1" fmla="*/ 0 h 365"/>
              <a:gd name="T2" fmla="*/ 0 w 213"/>
              <a:gd name="T3" fmla="*/ 365 h 365"/>
              <a:gd name="T4" fmla="*/ 213 w 213"/>
              <a:gd name="T5" fmla="*/ 365 h 365"/>
              <a:gd name="T6" fmla="*/ 213 w 213"/>
              <a:gd name="T7" fmla="*/ 0 h 365"/>
            </a:gdLst>
            <a:ahLst/>
            <a:cxnLst>
              <a:cxn ang="0">
                <a:pos x="T0" y="T1"/>
              </a:cxn>
              <a:cxn ang="0">
                <a:pos x="T2" y="T3"/>
              </a:cxn>
              <a:cxn ang="0">
                <a:pos x="T4" y="T5"/>
              </a:cxn>
              <a:cxn ang="0">
                <a:pos x="T6" y="T7"/>
              </a:cxn>
            </a:cxnLst>
            <a:rect l="0" t="0" r="r" b="b"/>
            <a:pathLst>
              <a:path w="213" h="365">
                <a:moveTo>
                  <a:pt x="213" y="0"/>
                </a:moveTo>
                <a:lnTo>
                  <a:pt x="0" y="365"/>
                </a:lnTo>
                <a:lnTo>
                  <a:pt x="213" y="365"/>
                </a:lnTo>
                <a:lnTo>
                  <a:pt x="213" y="0"/>
                </a:lnTo>
                <a:close/>
              </a:path>
            </a:pathLst>
          </a:custGeom>
          <a:solidFill>
            <a:srgbClr val="74121D"/>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a:p>
        </p:txBody>
      </p:sp>
      <p:sp>
        <p:nvSpPr>
          <p:cNvPr id="50" name="Freeform 7">
            <a:extLst>
              <a:ext uri="{FF2B5EF4-FFF2-40B4-BE49-F238E27FC236}">
                <a16:creationId xmlns:a16="http://schemas.microsoft.com/office/drawing/2014/main" id="{0A2D9FB8-C727-0DEB-593D-6A0268E96FC9}"/>
              </a:ext>
            </a:extLst>
          </p:cNvPr>
          <p:cNvSpPr>
            <a:spLocks/>
          </p:cNvSpPr>
          <p:nvPr userDrawn="1"/>
        </p:nvSpPr>
        <p:spPr bwMode="auto">
          <a:xfrm>
            <a:off x="10469449" y="3095152"/>
            <a:ext cx="1758053" cy="3140035"/>
          </a:xfrm>
          <a:custGeom>
            <a:avLst/>
            <a:gdLst>
              <a:gd name="T0" fmla="*/ 0 w 304"/>
              <a:gd name="T1" fmla="*/ 398 h 398"/>
              <a:gd name="T2" fmla="*/ 74 w 304"/>
              <a:gd name="T3" fmla="*/ 398 h 398"/>
              <a:gd name="T4" fmla="*/ 304 w 304"/>
              <a:gd name="T5" fmla="*/ 0 h 398"/>
              <a:gd name="T6" fmla="*/ 223 w 304"/>
              <a:gd name="T7" fmla="*/ 0 h 398"/>
              <a:gd name="T8" fmla="*/ 0 w 304"/>
              <a:gd name="T9" fmla="*/ 398 h 398"/>
              <a:gd name="connsiteX0" fmla="*/ 0 w 10000"/>
              <a:gd name="connsiteY0" fmla="*/ 10000 h 10000"/>
              <a:gd name="connsiteX1" fmla="*/ 2434 w 10000"/>
              <a:gd name="connsiteY1" fmla="*/ 10000 h 10000"/>
              <a:gd name="connsiteX2" fmla="*/ 10000 w 10000"/>
              <a:gd name="connsiteY2" fmla="*/ 0 h 10000"/>
              <a:gd name="connsiteX3" fmla="*/ 6202 w 10000"/>
              <a:gd name="connsiteY3" fmla="*/ 1468 h 10000"/>
              <a:gd name="connsiteX4" fmla="*/ 0 w 10000"/>
              <a:gd name="connsiteY4" fmla="*/ 10000 h 10000"/>
              <a:gd name="connsiteX0" fmla="*/ 0 w 6254"/>
              <a:gd name="connsiteY0" fmla="*/ 8532 h 8532"/>
              <a:gd name="connsiteX1" fmla="*/ 2434 w 6254"/>
              <a:gd name="connsiteY1" fmla="*/ 8532 h 8532"/>
              <a:gd name="connsiteX2" fmla="*/ 6254 w 6254"/>
              <a:gd name="connsiteY2" fmla="*/ 3388 h 8532"/>
              <a:gd name="connsiteX3" fmla="*/ 6202 w 6254"/>
              <a:gd name="connsiteY3" fmla="*/ 0 h 8532"/>
              <a:gd name="connsiteX4" fmla="*/ 0 w 6254"/>
              <a:gd name="connsiteY4" fmla="*/ 8532 h 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4" h="8532">
                <a:moveTo>
                  <a:pt x="0" y="8532"/>
                </a:moveTo>
                <a:lnTo>
                  <a:pt x="2434" y="8532"/>
                </a:lnTo>
                <a:lnTo>
                  <a:pt x="6254" y="3388"/>
                </a:lnTo>
                <a:cubicBezTo>
                  <a:pt x="6237" y="2259"/>
                  <a:pt x="6219" y="1129"/>
                  <a:pt x="6202" y="0"/>
                </a:cubicBezTo>
                <a:lnTo>
                  <a:pt x="0" y="8532"/>
                </a:lnTo>
                <a:close/>
              </a:path>
            </a:pathLst>
          </a:custGeom>
          <a:solidFill>
            <a:srgbClr val="A6A6A6"/>
          </a:solidFill>
          <a:ln w="14288"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id-ID" dirty="0"/>
          </a:p>
        </p:txBody>
      </p:sp>
    </p:spTree>
    <p:extLst>
      <p:ext uri="{BB962C8B-B14F-4D97-AF65-F5344CB8AC3E}">
        <p14:creationId xmlns:p14="http://schemas.microsoft.com/office/powerpoint/2010/main" val="1812239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yout_0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F209197-5B03-3CAB-F2C4-DC93EB13BA43}"/>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7" name="Footer Placeholder 6">
            <a:extLst>
              <a:ext uri="{FF2B5EF4-FFF2-40B4-BE49-F238E27FC236}">
                <a16:creationId xmlns:a16="http://schemas.microsoft.com/office/drawing/2014/main" id="{9CBA1C1F-29AE-DA6E-A103-FEB58C507FE6}"/>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903A43F0-FAB0-EB23-6D56-32DE43812492}"/>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9" name="Title 8">
            <a:extLst>
              <a:ext uri="{FF2B5EF4-FFF2-40B4-BE49-F238E27FC236}">
                <a16:creationId xmlns:a16="http://schemas.microsoft.com/office/drawing/2014/main" id="{C7E2F138-F467-9B3A-16DD-3501AE105817}"/>
              </a:ext>
            </a:extLst>
          </p:cNvPr>
          <p:cNvSpPr>
            <a:spLocks noGrp="1"/>
          </p:cNvSpPr>
          <p:nvPr>
            <p:ph type="title"/>
          </p:nvPr>
        </p:nvSpPr>
        <p:spPr>
          <a:xfrm>
            <a:off x="4612640" y="921703"/>
            <a:ext cx="7081520" cy="1325563"/>
          </a:xfrm>
        </p:spPr>
        <p:txBody>
          <a:bodyPr/>
          <a:lstStyle/>
          <a:p>
            <a:r>
              <a:rPr lang="en-US"/>
              <a:t>Click to edit Master title style</a:t>
            </a:r>
            <a:endParaRPr lang="en-MY"/>
          </a:p>
        </p:txBody>
      </p:sp>
      <p:sp>
        <p:nvSpPr>
          <p:cNvPr id="10" name="Rectangle 9">
            <a:extLst>
              <a:ext uri="{FF2B5EF4-FFF2-40B4-BE49-F238E27FC236}">
                <a16:creationId xmlns:a16="http://schemas.microsoft.com/office/drawing/2014/main" id="{C004EF5E-20B7-12DB-D863-48833C32BD39}"/>
              </a:ext>
            </a:extLst>
          </p:cNvPr>
          <p:cNvSpPr/>
          <p:nvPr userDrawn="1"/>
        </p:nvSpPr>
        <p:spPr>
          <a:xfrm rot="10800000">
            <a:off x="-1" y="1719943"/>
            <a:ext cx="622301" cy="309558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2" name="Text Placeholder 11">
            <a:extLst>
              <a:ext uri="{FF2B5EF4-FFF2-40B4-BE49-F238E27FC236}">
                <a16:creationId xmlns:a16="http://schemas.microsoft.com/office/drawing/2014/main" id="{16DC78ED-462E-4ABB-181F-9D1A16009AE2}"/>
              </a:ext>
            </a:extLst>
          </p:cNvPr>
          <p:cNvSpPr>
            <a:spLocks noGrp="1"/>
          </p:cNvSpPr>
          <p:nvPr>
            <p:ph type="body" sz="quarter" idx="12"/>
          </p:nvPr>
        </p:nvSpPr>
        <p:spPr>
          <a:xfrm>
            <a:off x="4612641" y="2573973"/>
            <a:ext cx="7081520" cy="2626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MY" dirty="0"/>
          </a:p>
        </p:txBody>
      </p:sp>
      <p:sp>
        <p:nvSpPr>
          <p:cNvPr id="3" name="Picture Placeholder 2">
            <a:extLst>
              <a:ext uri="{FF2B5EF4-FFF2-40B4-BE49-F238E27FC236}">
                <a16:creationId xmlns:a16="http://schemas.microsoft.com/office/drawing/2014/main" id="{4CDDBD3A-27D0-26DD-0032-C1DE757FF013}"/>
              </a:ext>
            </a:extLst>
          </p:cNvPr>
          <p:cNvSpPr>
            <a:spLocks noGrp="1"/>
          </p:cNvSpPr>
          <p:nvPr>
            <p:ph type="pic" sz="quarter" idx="13"/>
          </p:nvPr>
        </p:nvSpPr>
        <p:spPr>
          <a:xfrm>
            <a:off x="1228724" y="921703"/>
            <a:ext cx="2905785" cy="4278630"/>
          </a:xfrm>
          <a:custGeom>
            <a:avLst/>
            <a:gdLst>
              <a:gd name="connsiteX0" fmla="*/ 0 w 2905125"/>
              <a:gd name="connsiteY0" fmla="*/ 0 h 4278630"/>
              <a:gd name="connsiteX1" fmla="*/ 2049449 w 2905125"/>
              <a:gd name="connsiteY1" fmla="*/ 0 h 4278630"/>
              <a:gd name="connsiteX2" fmla="*/ 2905125 w 2905125"/>
              <a:gd name="connsiteY2" fmla="*/ 855676 h 4278630"/>
              <a:gd name="connsiteX3" fmla="*/ 2905125 w 2905125"/>
              <a:gd name="connsiteY3" fmla="*/ 4278630 h 4278630"/>
              <a:gd name="connsiteX4" fmla="*/ 0 w 2905125"/>
              <a:gd name="connsiteY4" fmla="*/ 4278630 h 4278630"/>
              <a:gd name="connsiteX5" fmla="*/ 0 w 2905125"/>
              <a:gd name="connsiteY5" fmla="*/ 0 h 4278630"/>
              <a:gd name="connsiteX0" fmla="*/ 0 w 2905125"/>
              <a:gd name="connsiteY0" fmla="*/ 0 h 4278630"/>
              <a:gd name="connsiteX1" fmla="*/ 2049449 w 2905125"/>
              <a:gd name="connsiteY1" fmla="*/ 0 h 4278630"/>
              <a:gd name="connsiteX2" fmla="*/ 2869499 w 2905125"/>
              <a:gd name="connsiteY2" fmla="*/ 1330689 h 4278630"/>
              <a:gd name="connsiteX3" fmla="*/ 2905125 w 2905125"/>
              <a:gd name="connsiteY3" fmla="*/ 4278630 h 4278630"/>
              <a:gd name="connsiteX4" fmla="*/ 0 w 2905125"/>
              <a:gd name="connsiteY4" fmla="*/ 4278630 h 4278630"/>
              <a:gd name="connsiteX5" fmla="*/ 0 w 2905125"/>
              <a:gd name="connsiteY5" fmla="*/ 0 h 4278630"/>
              <a:gd name="connsiteX0" fmla="*/ 0 w 2905125"/>
              <a:gd name="connsiteY0" fmla="*/ 0 h 4278630"/>
              <a:gd name="connsiteX1" fmla="*/ 2049449 w 2905125"/>
              <a:gd name="connsiteY1" fmla="*/ 0 h 4278630"/>
              <a:gd name="connsiteX2" fmla="*/ 2891271 w 2905125"/>
              <a:gd name="connsiteY2" fmla="*/ 1323432 h 4278630"/>
              <a:gd name="connsiteX3" fmla="*/ 2905125 w 2905125"/>
              <a:gd name="connsiteY3" fmla="*/ 4278630 h 4278630"/>
              <a:gd name="connsiteX4" fmla="*/ 0 w 2905125"/>
              <a:gd name="connsiteY4" fmla="*/ 4278630 h 4278630"/>
              <a:gd name="connsiteX5" fmla="*/ 0 w 2905125"/>
              <a:gd name="connsiteY5" fmla="*/ 0 h 4278630"/>
              <a:gd name="connsiteX0" fmla="*/ 0 w 2905785"/>
              <a:gd name="connsiteY0" fmla="*/ 0 h 4278630"/>
              <a:gd name="connsiteX1" fmla="*/ 2049449 w 2905785"/>
              <a:gd name="connsiteY1" fmla="*/ 0 h 4278630"/>
              <a:gd name="connsiteX2" fmla="*/ 2905785 w 2905785"/>
              <a:gd name="connsiteY2" fmla="*/ 1330689 h 4278630"/>
              <a:gd name="connsiteX3" fmla="*/ 2905125 w 2905785"/>
              <a:gd name="connsiteY3" fmla="*/ 4278630 h 4278630"/>
              <a:gd name="connsiteX4" fmla="*/ 0 w 2905785"/>
              <a:gd name="connsiteY4" fmla="*/ 4278630 h 4278630"/>
              <a:gd name="connsiteX5" fmla="*/ 0 w 2905785"/>
              <a:gd name="connsiteY5" fmla="*/ 0 h 427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05785" h="4278630">
                <a:moveTo>
                  <a:pt x="0" y="0"/>
                </a:moveTo>
                <a:lnTo>
                  <a:pt x="2049449" y="0"/>
                </a:lnTo>
                <a:lnTo>
                  <a:pt x="2905785" y="1330689"/>
                </a:lnTo>
                <a:lnTo>
                  <a:pt x="2905125" y="4278630"/>
                </a:lnTo>
                <a:lnTo>
                  <a:pt x="0" y="4278630"/>
                </a:lnTo>
                <a:lnTo>
                  <a:pt x="0" y="0"/>
                </a:lnTo>
                <a:close/>
              </a:path>
            </a:pathLst>
          </a:custGeom>
        </p:spPr>
        <p:txBody>
          <a:bodyPr/>
          <a:lstStyle/>
          <a:p>
            <a:endParaRPr lang="en-MY"/>
          </a:p>
        </p:txBody>
      </p:sp>
      <p:pic>
        <p:nvPicPr>
          <p:cNvPr id="13" name="Picture 12" descr="Logo&#10;&#10;Description automatically generated">
            <a:extLst>
              <a:ext uri="{FF2B5EF4-FFF2-40B4-BE49-F238E27FC236}">
                <a16:creationId xmlns:a16="http://schemas.microsoft.com/office/drawing/2014/main" id="{847847F8-C089-4AEF-C431-C6509AC01A6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2649665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Layout_02">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7049-D09A-FC97-5AE3-7684D9970CD2}"/>
              </a:ext>
            </a:extLst>
          </p:cNvPr>
          <p:cNvSpPr>
            <a:spLocks noGrp="1"/>
          </p:cNvSpPr>
          <p:nvPr>
            <p:ph type="title"/>
          </p:nvPr>
        </p:nvSpPr>
        <p:spPr>
          <a:xfrm>
            <a:off x="838200" y="295161"/>
            <a:ext cx="10515600" cy="1325563"/>
          </a:xfrm>
        </p:spPr>
        <p:txBody>
          <a:bodyPr/>
          <a:lstStyle>
            <a:lvl1pPr algn="ctr">
              <a:defRPr>
                <a:solidFill>
                  <a:schemeClr val="tx1">
                    <a:lumMod val="65000"/>
                    <a:lumOff val="35000"/>
                  </a:schemeClr>
                </a:solidFill>
              </a:defRPr>
            </a:lvl1pPr>
          </a:lstStyle>
          <a:p>
            <a:r>
              <a:rPr lang="en-US"/>
              <a:t>Click to edit Master title style</a:t>
            </a:r>
            <a:endParaRPr lang="en-MY"/>
          </a:p>
        </p:txBody>
      </p:sp>
      <p:sp>
        <p:nvSpPr>
          <p:cNvPr id="6" name="Footer Placeholder 5">
            <a:extLst>
              <a:ext uri="{FF2B5EF4-FFF2-40B4-BE49-F238E27FC236}">
                <a16:creationId xmlns:a16="http://schemas.microsoft.com/office/drawing/2014/main" id="{C40CA447-4B33-14A4-A8B3-A50941C7FA6D}"/>
              </a:ext>
            </a:extLst>
          </p:cNvPr>
          <p:cNvSpPr>
            <a:spLocks noGrp="1"/>
          </p:cNvSpPr>
          <p:nvPr>
            <p:ph type="ftr" sz="quarter" idx="10"/>
          </p:nvPr>
        </p:nvSpPr>
        <p:spPr/>
        <p:txBody>
          <a:bodyPr/>
          <a:lstStyle/>
          <a:p>
            <a:endParaRPr lang="en-MY"/>
          </a:p>
        </p:txBody>
      </p:sp>
      <p:sp>
        <p:nvSpPr>
          <p:cNvPr id="7" name="Slide Number Placeholder 6">
            <a:extLst>
              <a:ext uri="{FF2B5EF4-FFF2-40B4-BE49-F238E27FC236}">
                <a16:creationId xmlns:a16="http://schemas.microsoft.com/office/drawing/2014/main" id="{C9180811-CF70-450A-27A7-6650EC921EA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5" name="Diagonal Stripe 4">
            <a:extLst>
              <a:ext uri="{FF2B5EF4-FFF2-40B4-BE49-F238E27FC236}">
                <a16:creationId xmlns:a16="http://schemas.microsoft.com/office/drawing/2014/main" id="{8DC6A165-7707-B831-4D31-547D2097E0C0}"/>
              </a:ext>
            </a:extLst>
          </p:cNvPr>
          <p:cNvSpPr/>
          <p:nvPr userDrawn="1"/>
        </p:nvSpPr>
        <p:spPr>
          <a:xfrm>
            <a:off x="0" y="0"/>
            <a:ext cx="5606143" cy="6858000"/>
          </a:xfrm>
          <a:prstGeom prst="diagStripe">
            <a:avLst/>
          </a:prstGeom>
          <a:solidFill>
            <a:schemeClr val="bg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pic>
        <p:nvPicPr>
          <p:cNvPr id="9" name="Picture 8" descr="Logo&#10;&#10;Description automatically generated">
            <a:extLst>
              <a:ext uri="{FF2B5EF4-FFF2-40B4-BE49-F238E27FC236}">
                <a16:creationId xmlns:a16="http://schemas.microsoft.com/office/drawing/2014/main" id="{7C2E61BC-4260-06A6-E9F0-F6A586DC649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88855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yout_03">
    <p:bg>
      <p:bgPr>
        <a:solidFill>
          <a:srgbClr val="C04C4C"/>
        </a:solidFill>
        <a:effectLst/>
      </p:bgPr>
    </p:bg>
    <p:spTree>
      <p:nvGrpSpPr>
        <p:cNvPr id="1" name=""/>
        <p:cNvGrpSpPr/>
        <p:nvPr/>
      </p:nvGrpSpPr>
      <p:grpSpPr>
        <a:xfrm>
          <a:off x="0" y="0"/>
          <a:ext cx="0" cy="0"/>
          <a:chOff x="0" y="0"/>
          <a:chExt cx="0" cy="0"/>
        </a:xfrm>
      </p:grpSpPr>
      <p:sp>
        <p:nvSpPr>
          <p:cNvPr id="11" name="Freeform 88">
            <a:extLst>
              <a:ext uri="{FF2B5EF4-FFF2-40B4-BE49-F238E27FC236}">
                <a16:creationId xmlns:a16="http://schemas.microsoft.com/office/drawing/2014/main" id="{2EC006B8-36F2-B291-87A1-3D4528A9F2D9}"/>
              </a:ext>
            </a:extLst>
          </p:cNvPr>
          <p:cNvSpPr>
            <a:spLocks noEditPoints="1"/>
          </p:cNvSpPr>
          <p:nvPr userDrawn="1"/>
        </p:nvSpPr>
        <p:spPr bwMode="auto">
          <a:xfrm rot="13500000">
            <a:off x="2009576" y="3640922"/>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ooter Placeholder 6">
            <a:extLst>
              <a:ext uri="{FF2B5EF4-FFF2-40B4-BE49-F238E27FC236}">
                <a16:creationId xmlns:a16="http://schemas.microsoft.com/office/drawing/2014/main" id="{8D376308-4430-17DE-55D8-C62E713A416C}"/>
              </a:ext>
            </a:extLst>
          </p:cNvPr>
          <p:cNvSpPr>
            <a:spLocks noGrp="1"/>
          </p:cNvSpPr>
          <p:nvPr>
            <p:ph type="ftr" sz="quarter" idx="10"/>
          </p:nvPr>
        </p:nvSpPr>
        <p:spPr/>
        <p:txBody>
          <a:bodyPr/>
          <a:lstStyle/>
          <a:p>
            <a:endParaRPr lang="en-MY"/>
          </a:p>
        </p:txBody>
      </p:sp>
      <p:sp>
        <p:nvSpPr>
          <p:cNvPr id="8" name="Slide Number Placeholder 7">
            <a:extLst>
              <a:ext uri="{FF2B5EF4-FFF2-40B4-BE49-F238E27FC236}">
                <a16:creationId xmlns:a16="http://schemas.microsoft.com/office/drawing/2014/main" id="{D9F87F34-3A4F-BEE8-D6A3-75E86F6048D2}"/>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17" name="Rectangle 16">
            <a:extLst>
              <a:ext uri="{FF2B5EF4-FFF2-40B4-BE49-F238E27FC236}">
                <a16:creationId xmlns:a16="http://schemas.microsoft.com/office/drawing/2014/main" id="{AB1995BA-762F-0E75-164E-C2DC8E53AF1E}"/>
              </a:ext>
            </a:extLst>
          </p:cNvPr>
          <p:cNvSpPr/>
          <p:nvPr userDrawn="1"/>
        </p:nvSpPr>
        <p:spPr>
          <a:xfrm>
            <a:off x="7293428" y="0"/>
            <a:ext cx="4365171" cy="6858000"/>
          </a:xfrm>
          <a:prstGeom prst="rect">
            <a:avLst/>
          </a:prstGeom>
          <a:solidFill>
            <a:schemeClr val="bg1">
              <a:lumMod val="95000"/>
            </a:schemeClr>
          </a:solidFill>
          <a:ln>
            <a:noFill/>
          </a:ln>
          <a:effectLst>
            <a:outerShdw blurRad="431800" dist="508000" dir="7860000" algn="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grpSp>
        <p:nvGrpSpPr>
          <p:cNvPr id="19" name="Group 18">
            <a:extLst>
              <a:ext uri="{FF2B5EF4-FFF2-40B4-BE49-F238E27FC236}">
                <a16:creationId xmlns:a16="http://schemas.microsoft.com/office/drawing/2014/main" id="{A8344EBC-0EE1-6D60-DD13-A025929EB2A2}"/>
              </a:ext>
            </a:extLst>
          </p:cNvPr>
          <p:cNvGrpSpPr/>
          <p:nvPr userDrawn="1"/>
        </p:nvGrpSpPr>
        <p:grpSpPr>
          <a:xfrm rot="10800000">
            <a:off x="9169016" y="6004017"/>
            <a:ext cx="613993" cy="75107"/>
            <a:chOff x="-1587" y="4763"/>
            <a:chExt cx="300037" cy="42862"/>
          </a:xfrm>
          <a:solidFill>
            <a:srgbClr val="C04C4C"/>
          </a:solidFill>
        </p:grpSpPr>
        <p:sp>
          <p:nvSpPr>
            <p:cNvPr id="20" name="Oval 13">
              <a:extLst>
                <a:ext uri="{FF2B5EF4-FFF2-40B4-BE49-F238E27FC236}">
                  <a16:creationId xmlns:a16="http://schemas.microsoft.com/office/drawing/2014/main" id="{BCD5BC98-703E-C5F4-6A62-09FCC6A36DB8}"/>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1" name="Oval 14">
              <a:extLst>
                <a:ext uri="{FF2B5EF4-FFF2-40B4-BE49-F238E27FC236}">
                  <a16:creationId xmlns:a16="http://schemas.microsoft.com/office/drawing/2014/main" id="{ECA11C4B-3AD6-EB59-443E-E2E20B42D274}"/>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2" name="Oval 15">
              <a:extLst>
                <a:ext uri="{FF2B5EF4-FFF2-40B4-BE49-F238E27FC236}">
                  <a16:creationId xmlns:a16="http://schemas.microsoft.com/office/drawing/2014/main" id="{080E09A2-A318-7937-F507-9F4F1573C372}"/>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23" name="Oval 16">
              <a:extLst>
                <a:ext uri="{FF2B5EF4-FFF2-40B4-BE49-F238E27FC236}">
                  <a16:creationId xmlns:a16="http://schemas.microsoft.com/office/drawing/2014/main" id="{806198F1-CD00-115B-03EB-DA6337A9FA51}"/>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24" name="Title 23">
            <a:extLst>
              <a:ext uri="{FF2B5EF4-FFF2-40B4-BE49-F238E27FC236}">
                <a16:creationId xmlns:a16="http://schemas.microsoft.com/office/drawing/2014/main" id="{814EC3F6-24D4-D885-5046-3A3D68236E2E}"/>
              </a:ext>
            </a:extLst>
          </p:cNvPr>
          <p:cNvSpPr>
            <a:spLocks noGrp="1"/>
          </p:cNvSpPr>
          <p:nvPr>
            <p:ph type="title"/>
          </p:nvPr>
        </p:nvSpPr>
        <p:spPr>
          <a:xfrm>
            <a:off x="326572" y="1388382"/>
            <a:ext cx="6672943" cy="1325563"/>
          </a:xfrm>
        </p:spPr>
        <p:txBody>
          <a:bodyPr/>
          <a:lstStyle>
            <a:lvl1pPr>
              <a:defRPr>
                <a:solidFill>
                  <a:schemeClr val="bg1"/>
                </a:solidFill>
              </a:defRPr>
            </a:lvl1pPr>
          </a:lstStyle>
          <a:p>
            <a:r>
              <a:rPr lang="en-US" dirty="0"/>
              <a:t>Click to edit Master title style</a:t>
            </a:r>
            <a:endParaRPr lang="en-MY" dirty="0"/>
          </a:p>
        </p:txBody>
      </p:sp>
      <p:sp>
        <p:nvSpPr>
          <p:cNvPr id="12" name="Freeform 88">
            <a:extLst>
              <a:ext uri="{FF2B5EF4-FFF2-40B4-BE49-F238E27FC236}">
                <a16:creationId xmlns:a16="http://schemas.microsoft.com/office/drawing/2014/main" id="{FFE63D60-4033-0963-0257-340E61B3359D}"/>
              </a:ext>
            </a:extLst>
          </p:cNvPr>
          <p:cNvSpPr>
            <a:spLocks noEditPoints="1"/>
          </p:cNvSpPr>
          <p:nvPr userDrawn="1"/>
        </p:nvSpPr>
        <p:spPr bwMode="auto">
          <a:xfrm rot="16200000">
            <a:off x="5061976" y="2610139"/>
            <a:ext cx="12148525" cy="10716021"/>
          </a:xfrm>
          <a:custGeom>
            <a:avLst/>
            <a:gdLst>
              <a:gd name="T0" fmla="*/ 456 w 460"/>
              <a:gd name="T1" fmla="*/ 144 h 405"/>
              <a:gd name="T2" fmla="*/ 389 w 460"/>
              <a:gd name="T3" fmla="*/ 39 h 405"/>
              <a:gd name="T4" fmla="*/ 253 w 460"/>
              <a:gd name="T5" fmla="*/ 3 h 405"/>
              <a:gd name="T6" fmla="*/ 175 w 460"/>
              <a:gd name="T7" fmla="*/ 21 h 405"/>
              <a:gd name="T8" fmla="*/ 107 w 460"/>
              <a:gd name="T9" fmla="*/ 59 h 405"/>
              <a:gd name="T10" fmla="*/ 28 w 460"/>
              <a:gd name="T11" fmla="*/ 137 h 405"/>
              <a:gd name="T12" fmla="*/ 12 w 460"/>
              <a:gd name="T13" fmla="*/ 248 h 405"/>
              <a:gd name="T14" fmla="*/ 76 w 460"/>
              <a:gd name="T15" fmla="*/ 340 h 405"/>
              <a:gd name="T16" fmla="*/ 186 w 460"/>
              <a:gd name="T17" fmla="*/ 398 h 405"/>
              <a:gd name="T18" fmla="*/ 243 w 460"/>
              <a:gd name="T19" fmla="*/ 404 h 405"/>
              <a:gd name="T20" fmla="*/ 306 w 460"/>
              <a:gd name="T21" fmla="*/ 390 h 405"/>
              <a:gd name="T22" fmla="*/ 416 w 460"/>
              <a:gd name="T23" fmla="*/ 307 h 405"/>
              <a:gd name="T24" fmla="*/ 460 w 460"/>
              <a:gd name="T25" fmla="*/ 179 h 405"/>
              <a:gd name="T26" fmla="*/ 456 w 460"/>
              <a:gd name="T27" fmla="*/ 144 h 405"/>
              <a:gd name="T28" fmla="*/ 456 w 460"/>
              <a:gd name="T29" fmla="*/ 144 h 405"/>
              <a:gd name="T30" fmla="*/ 423 w 460"/>
              <a:gd name="T31" fmla="*/ 195 h 405"/>
              <a:gd name="T32" fmla="*/ 380 w 460"/>
              <a:gd name="T33" fmla="*/ 297 h 405"/>
              <a:gd name="T34" fmla="*/ 299 w 460"/>
              <a:gd name="T35" fmla="*/ 350 h 405"/>
              <a:gd name="T36" fmla="*/ 240 w 460"/>
              <a:gd name="T37" fmla="*/ 355 h 405"/>
              <a:gd name="T38" fmla="*/ 240 w 460"/>
              <a:gd name="T39" fmla="*/ 355 h 405"/>
              <a:gd name="T40" fmla="*/ 127 w 460"/>
              <a:gd name="T41" fmla="*/ 281 h 405"/>
              <a:gd name="T42" fmla="*/ 95 w 460"/>
              <a:gd name="T43" fmla="*/ 212 h 405"/>
              <a:gd name="T44" fmla="*/ 103 w 460"/>
              <a:gd name="T45" fmla="*/ 167 h 405"/>
              <a:gd name="T46" fmla="*/ 143 w 460"/>
              <a:gd name="T47" fmla="*/ 112 h 405"/>
              <a:gd name="T48" fmla="*/ 186 w 460"/>
              <a:gd name="T49" fmla="*/ 78 h 405"/>
              <a:gd name="T50" fmla="*/ 339 w 460"/>
              <a:gd name="T51" fmla="*/ 66 h 405"/>
              <a:gd name="T52" fmla="*/ 423 w 460"/>
              <a:gd name="T53" fmla="*/ 180 h 405"/>
              <a:gd name="T54" fmla="*/ 423 w 460"/>
              <a:gd name="T55" fmla="*/ 195 h 405"/>
              <a:gd name="T56" fmla="*/ 423 w 460"/>
              <a:gd name="T57" fmla="*/ 195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60" h="405">
                <a:moveTo>
                  <a:pt x="456" y="144"/>
                </a:moveTo>
                <a:cubicBezTo>
                  <a:pt x="447" y="102"/>
                  <a:pt x="423" y="64"/>
                  <a:pt x="389" y="39"/>
                </a:cubicBezTo>
                <a:cubicBezTo>
                  <a:pt x="350" y="11"/>
                  <a:pt x="299" y="0"/>
                  <a:pt x="253" y="3"/>
                </a:cubicBezTo>
                <a:cubicBezTo>
                  <a:pt x="226" y="5"/>
                  <a:pt x="200" y="11"/>
                  <a:pt x="175" y="21"/>
                </a:cubicBezTo>
                <a:cubicBezTo>
                  <a:pt x="151" y="31"/>
                  <a:pt x="129" y="44"/>
                  <a:pt x="107" y="59"/>
                </a:cubicBezTo>
                <a:cubicBezTo>
                  <a:pt x="77" y="80"/>
                  <a:pt x="48" y="106"/>
                  <a:pt x="28" y="137"/>
                </a:cubicBezTo>
                <a:cubicBezTo>
                  <a:pt x="7" y="171"/>
                  <a:pt x="0" y="210"/>
                  <a:pt x="12" y="248"/>
                </a:cubicBezTo>
                <a:cubicBezTo>
                  <a:pt x="23" y="284"/>
                  <a:pt x="48" y="316"/>
                  <a:pt x="76" y="340"/>
                </a:cubicBezTo>
                <a:cubicBezTo>
                  <a:pt x="108" y="367"/>
                  <a:pt x="145" y="389"/>
                  <a:pt x="186" y="398"/>
                </a:cubicBezTo>
                <a:cubicBezTo>
                  <a:pt x="205" y="403"/>
                  <a:pt x="224" y="405"/>
                  <a:pt x="243" y="404"/>
                </a:cubicBezTo>
                <a:cubicBezTo>
                  <a:pt x="264" y="402"/>
                  <a:pt x="286" y="398"/>
                  <a:pt x="306" y="390"/>
                </a:cubicBezTo>
                <a:cubicBezTo>
                  <a:pt x="350" y="374"/>
                  <a:pt x="388" y="344"/>
                  <a:pt x="416" y="307"/>
                </a:cubicBezTo>
                <a:cubicBezTo>
                  <a:pt x="444" y="270"/>
                  <a:pt x="460" y="225"/>
                  <a:pt x="460" y="179"/>
                </a:cubicBezTo>
                <a:cubicBezTo>
                  <a:pt x="460" y="167"/>
                  <a:pt x="459" y="155"/>
                  <a:pt x="456" y="144"/>
                </a:cubicBezTo>
                <a:cubicBezTo>
                  <a:pt x="453" y="127"/>
                  <a:pt x="460" y="160"/>
                  <a:pt x="456" y="144"/>
                </a:cubicBezTo>
                <a:close/>
                <a:moveTo>
                  <a:pt x="423" y="195"/>
                </a:moveTo>
                <a:cubicBezTo>
                  <a:pt x="422" y="232"/>
                  <a:pt x="404" y="270"/>
                  <a:pt x="380" y="297"/>
                </a:cubicBezTo>
                <a:cubicBezTo>
                  <a:pt x="358" y="322"/>
                  <a:pt x="330" y="340"/>
                  <a:pt x="299" y="350"/>
                </a:cubicBezTo>
                <a:cubicBezTo>
                  <a:pt x="280" y="356"/>
                  <a:pt x="260" y="357"/>
                  <a:pt x="240" y="355"/>
                </a:cubicBezTo>
                <a:cubicBezTo>
                  <a:pt x="240" y="355"/>
                  <a:pt x="240" y="355"/>
                  <a:pt x="240" y="355"/>
                </a:cubicBezTo>
                <a:cubicBezTo>
                  <a:pt x="193" y="349"/>
                  <a:pt x="156" y="317"/>
                  <a:pt x="127" y="281"/>
                </a:cubicBezTo>
                <a:cubicBezTo>
                  <a:pt x="111" y="262"/>
                  <a:pt x="98" y="238"/>
                  <a:pt x="95" y="212"/>
                </a:cubicBezTo>
                <a:cubicBezTo>
                  <a:pt x="94" y="197"/>
                  <a:pt x="97" y="181"/>
                  <a:pt x="103" y="167"/>
                </a:cubicBezTo>
                <a:cubicBezTo>
                  <a:pt x="112" y="146"/>
                  <a:pt x="127" y="128"/>
                  <a:pt x="143" y="112"/>
                </a:cubicBezTo>
                <a:cubicBezTo>
                  <a:pt x="156" y="99"/>
                  <a:pt x="170" y="87"/>
                  <a:pt x="186" y="78"/>
                </a:cubicBezTo>
                <a:cubicBezTo>
                  <a:pt x="232" y="51"/>
                  <a:pt x="289" y="46"/>
                  <a:pt x="339" y="66"/>
                </a:cubicBezTo>
                <a:cubicBezTo>
                  <a:pt x="385" y="85"/>
                  <a:pt x="421" y="129"/>
                  <a:pt x="423" y="180"/>
                </a:cubicBezTo>
                <a:cubicBezTo>
                  <a:pt x="423" y="185"/>
                  <a:pt x="423" y="190"/>
                  <a:pt x="423" y="195"/>
                </a:cubicBezTo>
                <a:cubicBezTo>
                  <a:pt x="423" y="197"/>
                  <a:pt x="423" y="194"/>
                  <a:pt x="423" y="195"/>
                </a:cubicBezTo>
                <a:close/>
              </a:path>
            </a:pathLst>
          </a:custGeom>
          <a:solidFill>
            <a:schemeClr val="bg1">
              <a:alpha val="3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78339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yout_04">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BC5600A4-3E4E-EC47-12EA-B6310B747A8B}"/>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16" name="Rectangle 15">
            <a:extLst>
              <a:ext uri="{FF2B5EF4-FFF2-40B4-BE49-F238E27FC236}">
                <a16:creationId xmlns:a16="http://schemas.microsoft.com/office/drawing/2014/main" id="{7ABC459D-A688-50A7-E022-E57A39DF24C8}"/>
              </a:ext>
            </a:extLst>
          </p:cNvPr>
          <p:cNvSpPr/>
          <p:nvPr userDrawn="1"/>
        </p:nvSpPr>
        <p:spPr>
          <a:xfrm>
            <a:off x="729342" y="0"/>
            <a:ext cx="4285887" cy="62375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solidFill>
                <a:schemeClr val="bg1"/>
              </a:solidFill>
            </a:endParaRPr>
          </a:p>
        </p:txBody>
      </p:sp>
      <p:sp>
        <p:nvSpPr>
          <p:cNvPr id="8" name="Footer Placeholder 7">
            <a:extLst>
              <a:ext uri="{FF2B5EF4-FFF2-40B4-BE49-F238E27FC236}">
                <a16:creationId xmlns:a16="http://schemas.microsoft.com/office/drawing/2014/main" id="{1642AE79-79E4-0073-0455-4CDA30AD8F65}"/>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6954D628-8D81-1CDE-6D27-24AB85F650D6}"/>
              </a:ext>
            </a:extLst>
          </p:cNvPr>
          <p:cNvSpPr>
            <a:spLocks noGrp="1"/>
          </p:cNvSpPr>
          <p:nvPr>
            <p:ph type="sldNum" sz="quarter" idx="11"/>
          </p:nvPr>
        </p:nvSpPr>
        <p:spPr/>
        <p:txBody>
          <a:bodyPr/>
          <a:lstStyle/>
          <a:p>
            <a:fld id="{7737D3DD-0AB3-4F16-99FA-6262B2B4036D}" type="slidenum">
              <a:rPr lang="en-MY" smtClean="0"/>
              <a:t>‹#›</a:t>
            </a:fld>
            <a:endParaRPr lang="en-MY"/>
          </a:p>
        </p:txBody>
      </p:sp>
      <p:grpSp>
        <p:nvGrpSpPr>
          <p:cNvPr id="11" name="Group 10">
            <a:extLst>
              <a:ext uri="{FF2B5EF4-FFF2-40B4-BE49-F238E27FC236}">
                <a16:creationId xmlns:a16="http://schemas.microsoft.com/office/drawing/2014/main" id="{9C2342FF-69D1-829A-9394-7FDD7C8DC0D8}"/>
              </a:ext>
            </a:extLst>
          </p:cNvPr>
          <p:cNvGrpSpPr/>
          <p:nvPr userDrawn="1"/>
        </p:nvGrpSpPr>
        <p:grpSpPr>
          <a:xfrm>
            <a:off x="2561933" y="419857"/>
            <a:ext cx="613993" cy="75107"/>
            <a:chOff x="-1587" y="4763"/>
            <a:chExt cx="300037" cy="42862"/>
          </a:xfrm>
          <a:solidFill>
            <a:srgbClr val="C04C4C"/>
          </a:solidFill>
        </p:grpSpPr>
        <p:sp>
          <p:nvSpPr>
            <p:cNvPr id="12" name="Oval 13">
              <a:extLst>
                <a:ext uri="{FF2B5EF4-FFF2-40B4-BE49-F238E27FC236}">
                  <a16:creationId xmlns:a16="http://schemas.microsoft.com/office/drawing/2014/main" id="{23262089-B548-7EB2-7E11-8E96F2D4ECA1}"/>
                </a:ext>
              </a:extLst>
            </p:cNvPr>
            <p:cNvSpPr>
              <a:spLocks noChangeArrowheads="1"/>
            </p:cNvSpPr>
            <p:nvPr/>
          </p:nvSpPr>
          <p:spPr bwMode="auto">
            <a:xfrm>
              <a:off x="-1587"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3" name="Oval 14">
              <a:extLst>
                <a:ext uri="{FF2B5EF4-FFF2-40B4-BE49-F238E27FC236}">
                  <a16:creationId xmlns:a16="http://schemas.microsoft.com/office/drawing/2014/main" id="{E939BD00-47B2-AF84-6481-FC6D266B933A}"/>
                </a:ext>
              </a:extLst>
            </p:cNvPr>
            <p:cNvSpPr>
              <a:spLocks noChangeArrowheads="1"/>
            </p:cNvSpPr>
            <p:nvPr/>
          </p:nvSpPr>
          <p:spPr bwMode="auto">
            <a:xfrm>
              <a:off x="85725"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4" name="Oval 15">
              <a:extLst>
                <a:ext uri="{FF2B5EF4-FFF2-40B4-BE49-F238E27FC236}">
                  <a16:creationId xmlns:a16="http://schemas.microsoft.com/office/drawing/2014/main" id="{3247BFCB-8D78-A506-7B1C-F4FFA425C85B}"/>
                </a:ext>
              </a:extLst>
            </p:cNvPr>
            <p:cNvSpPr>
              <a:spLocks noChangeArrowheads="1"/>
            </p:cNvSpPr>
            <p:nvPr/>
          </p:nvSpPr>
          <p:spPr bwMode="auto">
            <a:xfrm>
              <a:off x="171450"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sp>
          <p:nvSpPr>
            <p:cNvPr id="15" name="Oval 16">
              <a:extLst>
                <a:ext uri="{FF2B5EF4-FFF2-40B4-BE49-F238E27FC236}">
                  <a16:creationId xmlns:a16="http://schemas.microsoft.com/office/drawing/2014/main" id="{B4410486-EA59-BC01-71A7-DDAC2A1EA4CB}"/>
                </a:ext>
              </a:extLst>
            </p:cNvPr>
            <p:cNvSpPr>
              <a:spLocks noChangeArrowheads="1"/>
            </p:cNvSpPr>
            <p:nvPr/>
          </p:nvSpPr>
          <p:spPr bwMode="auto">
            <a:xfrm>
              <a:off x="261938" y="4763"/>
              <a:ext cx="3651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eaLnBrk="1" fontAlgn="auto" hangingPunct="1">
                <a:spcBef>
                  <a:spcPts val="0"/>
                </a:spcBef>
                <a:spcAft>
                  <a:spcPts val="0"/>
                </a:spcAft>
                <a:defRPr/>
              </a:pPr>
              <a:endParaRPr lang="en-US" sz="1350">
                <a:latin typeface="+mn-lt"/>
              </a:endParaRPr>
            </a:p>
          </p:txBody>
        </p:sp>
      </p:grpSp>
      <p:sp>
        <p:nvSpPr>
          <p:cNvPr id="18" name="Title 17">
            <a:extLst>
              <a:ext uri="{FF2B5EF4-FFF2-40B4-BE49-F238E27FC236}">
                <a16:creationId xmlns:a16="http://schemas.microsoft.com/office/drawing/2014/main" id="{B3FE10FD-D9C0-C344-A74A-C6F10F75D789}"/>
              </a:ext>
            </a:extLst>
          </p:cNvPr>
          <p:cNvSpPr>
            <a:spLocks noGrp="1"/>
          </p:cNvSpPr>
          <p:nvPr>
            <p:ph type="title"/>
          </p:nvPr>
        </p:nvSpPr>
        <p:spPr>
          <a:xfrm>
            <a:off x="1008176" y="2103437"/>
            <a:ext cx="3815716" cy="1325563"/>
          </a:xfrm>
        </p:spPr>
        <p:txBody>
          <a:bodyPr/>
          <a:lstStyle>
            <a:lvl1pPr algn="ctr">
              <a:defRPr/>
            </a:lvl1pPr>
          </a:lstStyle>
          <a:p>
            <a:r>
              <a:rPr lang="en-US"/>
              <a:t>Click to edit Master title style</a:t>
            </a:r>
            <a:endParaRPr lang="en-MY"/>
          </a:p>
        </p:txBody>
      </p:sp>
    </p:spTree>
    <p:extLst>
      <p:ext uri="{BB962C8B-B14F-4D97-AF65-F5344CB8AC3E}">
        <p14:creationId xmlns:p14="http://schemas.microsoft.com/office/powerpoint/2010/main" val="3603164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yout_05">
    <p:bg>
      <p:bgPr>
        <a:solidFill>
          <a:srgbClr val="C04C4C"/>
        </a:solidFill>
        <a:effectLst/>
      </p:bgPr>
    </p:bg>
    <p:spTree>
      <p:nvGrpSpPr>
        <p:cNvPr id="1" name=""/>
        <p:cNvGrpSpPr/>
        <p:nvPr/>
      </p:nvGrpSpPr>
      <p:grpSpPr>
        <a:xfrm>
          <a:off x="0" y="0"/>
          <a:ext cx="0" cy="0"/>
          <a:chOff x="0" y="0"/>
          <a:chExt cx="0" cy="0"/>
        </a:xfrm>
      </p:grpSpPr>
      <p:sp>
        <p:nvSpPr>
          <p:cNvPr id="14" name="Freeform 16">
            <a:extLst>
              <a:ext uri="{FF2B5EF4-FFF2-40B4-BE49-F238E27FC236}">
                <a16:creationId xmlns:a16="http://schemas.microsoft.com/office/drawing/2014/main" id="{955C00B2-487B-35F9-EFC4-6711B63378F0}"/>
              </a:ext>
            </a:extLst>
          </p:cNvPr>
          <p:cNvSpPr>
            <a:spLocks/>
          </p:cNvSpPr>
          <p:nvPr userDrawn="1"/>
        </p:nvSpPr>
        <p:spPr bwMode="auto">
          <a:xfrm rot="10800000">
            <a:off x="11064240" y="0"/>
            <a:ext cx="1127760" cy="1447800"/>
          </a:xfrm>
          <a:custGeom>
            <a:avLst/>
            <a:gdLst>
              <a:gd name="T0" fmla="*/ 1 w 343"/>
              <a:gd name="T1" fmla="*/ 0 h 344"/>
              <a:gd name="T2" fmla="*/ 343 w 343"/>
              <a:gd name="T3" fmla="*/ 343 h 344"/>
              <a:gd name="T4" fmla="*/ 43 w 343"/>
              <a:gd name="T5" fmla="*/ 344 h 344"/>
              <a:gd name="T6" fmla="*/ 0 w 343"/>
              <a:gd name="T7" fmla="*/ 301 h 344"/>
              <a:gd name="T8" fmla="*/ 1 w 343"/>
              <a:gd name="T9" fmla="*/ 0 h 344"/>
              <a:gd name="connsiteX0" fmla="*/ 30 w 10001"/>
              <a:gd name="connsiteY0" fmla="*/ 0 h 10000"/>
              <a:gd name="connsiteX1" fmla="*/ 10001 w 10001"/>
              <a:gd name="connsiteY1" fmla="*/ 9971 h 10000"/>
              <a:gd name="connsiteX2" fmla="*/ 1255 w 10001"/>
              <a:gd name="connsiteY2" fmla="*/ 10000 h 10000"/>
              <a:gd name="connsiteX3" fmla="*/ 1 w 10001"/>
              <a:gd name="connsiteY3" fmla="*/ 8750 h 10000"/>
              <a:gd name="connsiteX4" fmla="*/ 30 w 10001"/>
              <a:gd name="connsiteY4" fmla="*/ 0 h 10000"/>
              <a:gd name="connsiteX0" fmla="*/ 30 w 10001"/>
              <a:gd name="connsiteY0" fmla="*/ 0 h 10000"/>
              <a:gd name="connsiteX1" fmla="*/ 10001 w 10001"/>
              <a:gd name="connsiteY1" fmla="*/ 9971 h 10000"/>
              <a:gd name="connsiteX2" fmla="*/ 1255 w 10001"/>
              <a:gd name="connsiteY2" fmla="*/ 10000 h 10000"/>
              <a:gd name="connsiteX3" fmla="*/ 1 w 10001"/>
              <a:gd name="connsiteY3" fmla="*/ 8750 h 10000"/>
              <a:gd name="connsiteX4" fmla="*/ 30 w 10001"/>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1" h="10000">
                <a:moveTo>
                  <a:pt x="30" y="0"/>
                </a:moveTo>
                <a:lnTo>
                  <a:pt x="10001" y="9971"/>
                </a:lnTo>
                <a:lnTo>
                  <a:pt x="1255" y="10000"/>
                </a:lnTo>
                <a:cubicBezTo>
                  <a:pt x="-92" y="10000"/>
                  <a:pt x="1" y="9419"/>
                  <a:pt x="1" y="8750"/>
                </a:cubicBezTo>
                <a:cubicBezTo>
                  <a:pt x="11" y="5833"/>
                  <a:pt x="20" y="2917"/>
                  <a:pt x="30" y="0"/>
                </a:cubicBezTo>
                <a:close/>
              </a:path>
            </a:pathLst>
          </a:custGeom>
          <a:solidFill>
            <a:srgbClr val="C04C4C"/>
          </a:solidFill>
          <a:ln>
            <a:noFill/>
          </a:ln>
          <a:effectLst>
            <a:innerShdw blurRad="901700" dist="50800" dir="18900000">
              <a:prstClr val="black">
                <a:alpha val="30000"/>
              </a:prstClr>
            </a:innerShdw>
          </a:effectLst>
        </p:spPr>
        <p:txBody>
          <a:bodyPr vert="horz" wrap="square" lIns="91440" tIns="45720" rIns="91440" bIns="45720" numCol="1" anchor="t" anchorCtr="0" compatLnSpc="1">
            <a:prstTxWarp prst="textNoShape">
              <a:avLst/>
            </a:prstTxWarp>
          </a:bodyPr>
          <a:lstStyle/>
          <a:p>
            <a:endParaRPr lang="en-US" dirty="0"/>
          </a:p>
        </p:txBody>
      </p:sp>
      <p:sp>
        <p:nvSpPr>
          <p:cNvPr id="24" name="Rectangle 23">
            <a:extLst>
              <a:ext uri="{FF2B5EF4-FFF2-40B4-BE49-F238E27FC236}">
                <a16:creationId xmlns:a16="http://schemas.microsoft.com/office/drawing/2014/main" id="{561A13B1-4FE2-47EF-C699-2F5D32C46C7B}"/>
              </a:ext>
            </a:extLst>
          </p:cNvPr>
          <p:cNvSpPr/>
          <p:nvPr userDrawn="1"/>
        </p:nvSpPr>
        <p:spPr>
          <a:xfrm>
            <a:off x="0" y="0"/>
            <a:ext cx="5148943" cy="6858000"/>
          </a:xfrm>
          <a:prstGeom prst="rect">
            <a:avLst/>
          </a:prstGeom>
          <a:solidFill>
            <a:schemeClr val="tx1">
              <a:lumMod val="75000"/>
              <a:lumOff val="25000"/>
            </a:schemeClr>
          </a:solidFill>
          <a:ln>
            <a:solidFill>
              <a:schemeClr val="tx2">
                <a:lumMod val="25000"/>
                <a:lumOff val="75000"/>
              </a:schemeClr>
            </a:solidFill>
          </a:ln>
          <a:effectLst>
            <a:outerShdw blurRad="457200" dist="215900" sx="96000" sy="96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Footer Placeholder 7">
            <a:extLst>
              <a:ext uri="{FF2B5EF4-FFF2-40B4-BE49-F238E27FC236}">
                <a16:creationId xmlns:a16="http://schemas.microsoft.com/office/drawing/2014/main" id="{38B5F1C4-1CE7-DD7E-48D5-4216747D32ED}"/>
              </a:ext>
            </a:extLst>
          </p:cNvPr>
          <p:cNvSpPr>
            <a:spLocks noGrp="1"/>
          </p:cNvSpPr>
          <p:nvPr>
            <p:ph type="ftr" sz="quarter" idx="10"/>
          </p:nvPr>
        </p:nvSpPr>
        <p:spPr/>
        <p:txBody>
          <a:bodyPr/>
          <a:lstStyle/>
          <a:p>
            <a:endParaRPr lang="en-MY"/>
          </a:p>
        </p:txBody>
      </p:sp>
      <p:sp>
        <p:nvSpPr>
          <p:cNvPr id="9" name="Slide Number Placeholder 8">
            <a:extLst>
              <a:ext uri="{FF2B5EF4-FFF2-40B4-BE49-F238E27FC236}">
                <a16:creationId xmlns:a16="http://schemas.microsoft.com/office/drawing/2014/main" id="{A6223489-9DE8-D078-A240-0B0232406F2D}"/>
              </a:ext>
            </a:extLst>
          </p:cNvPr>
          <p:cNvSpPr>
            <a:spLocks noGrp="1"/>
          </p:cNvSpPr>
          <p:nvPr>
            <p:ph type="sldNum" sz="quarter" idx="11"/>
          </p:nvPr>
        </p:nvSpPr>
        <p:spPr/>
        <p:txBody>
          <a:bodyPr/>
          <a:lstStyle/>
          <a:p>
            <a:fld id="{7737D3DD-0AB3-4F16-99FA-6262B2B4036D}" type="slidenum">
              <a:rPr lang="en-MY" smtClean="0"/>
              <a:t>‹#›</a:t>
            </a:fld>
            <a:endParaRPr lang="en-MY"/>
          </a:p>
        </p:txBody>
      </p:sp>
      <p:sp>
        <p:nvSpPr>
          <p:cNvPr id="21" name="Title 20">
            <a:extLst>
              <a:ext uri="{FF2B5EF4-FFF2-40B4-BE49-F238E27FC236}">
                <a16:creationId xmlns:a16="http://schemas.microsoft.com/office/drawing/2014/main" id="{5B65FFBD-94D0-7BC8-3B24-CAF4FC2B7924}"/>
              </a:ext>
            </a:extLst>
          </p:cNvPr>
          <p:cNvSpPr>
            <a:spLocks noGrp="1"/>
          </p:cNvSpPr>
          <p:nvPr>
            <p:ph type="title"/>
          </p:nvPr>
        </p:nvSpPr>
        <p:spPr>
          <a:xfrm>
            <a:off x="500742" y="1286581"/>
            <a:ext cx="4169229" cy="1325563"/>
          </a:xfrm>
        </p:spPr>
        <p:txBody>
          <a:bodyPr/>
          <a:lstStyle>
            <a:lvl1pPr>
              <a:defRPr>
                <a:solidFill>
                  <a:schemeClr val="bg1"/>
                </a:solidFill>
              </a:defRPr>
            </a:lvl1pPr>
          </a:lstStyle>
          <a:p>
            <a:r>
              <a:rPr lang="en-US" dirty="0"/>
              <a:t>Click to edit Master title style</a:t>
            </a:r>
            <a:endParaRPr lang="en-MY" dirty="0"/>
          </a:p>
        </p:txBody>
      </p:sp>
      <p:sp>
        <p:nvSpPr>
          <p:cNvPr id="23" name="Picture Placeholder 22">
            <a:extLst>
              <a:ext uri="{FF2B5EF4-FFF2-40B4-BE49-F238E27FC236}">
                <a16:creationId xmlns:a16="http://schemas.microsoft.com/office/drawing/2014/main" id="{062D7562-98EB-7777-7293-CA6B3C3C6E27}"/>
              </a:ext>
            </a:extLst>
          </p:cNvPr>
          <p:cNvSpPr>
            <a:spLocks noGrp="1"/>
          </p:cNvSpPr>
          <p:nvPr>
            <p:ph type="pic" sz="quarter" idx="12"/>
          </p:nvPr>
        </p:nvSpPr>
        <p:spPr>
          <a:xfrm>
            <a:off x="8752114" y="733425"/>
            <a:ext cx="2939143" cy="2363380"/>
          </a:xfrm>
        </p:spPr>
        <p:txBody>
          <a:bodyPr/>
          <a:lstStyle/>
          <a:p>
            <a:endParaRPr lang="en-MY"/>
          </a:p>
        </p:txBody>
      </p:sp>
      <p:sp>
        <p:nvSpPr>
          <p:cNvPr id="26" name="Picture Placeholder 22">
            <a:extLst>
              <a:ext uri="{FF2B5EF4-FFF2-40B4-BE49-F238E27FC236}">
                <a16:creationId xmlns:a16="http://schemas.microsoft.com/office/drawing/2014/main" id="{B3311D2B-C82E-1CAD-A451-9734F58E57B4}"/>
              </a:ext>
            </a:extLst>
          </p:cNvPr>
          <p:cNvSpPr>
            <a:spLocks noGrp="1"/>
          </p:cNvSpPr>
          <p:nvPr>
            <p:ph type="pic" sz="quarter" idx="14"/>
          </p:nvPr>
        </p:nvSpPr>
        <p:spPr>
          <a:xfrm>
            <a:off x="5595258" y="733425"/>
            <a:ext cx="2939143" cy="2363380"/>
          </a:xfrm>
        </p:spPr>
        <p:txBody>
          <a:bodyPr/>
          <a:lstStyle/>
          <a:p>
            <a:endParaRPr lang="en-MY"/>
          </a:p>
        </p:txBody>
      </p:sp>
      <p:sp>
        <p:nvSpPr>
          <p:cNvPr id="27" name="Picture Placeholder 22">
            <a:extLst>
              <a:ext uri="{FF2B5EF4-FFF2-40B4-BE49-F238E27FC236}">
                <a16:creationId xmlns:a16="http://schemas.microsoft.com/office/drawing/2014/main" id="{74429CBD-241C-5A28-0B76-94FBEBD0C02B}"/>
              </a:ext>
            </a:extLst>
          </p:cNvPr>
          <p:cNvSpPr>
            <a:spLocks noGrp="1"/>
          </p:cNvSpPr>
          <p:nvPr>
            <p:ph type="pic" sz="quarter" idx="15"/>
          </p:nvPr>
        </p:nvSpPr>
        <p:spPr>
          <a:xfrm>
            <a:off x="8752114" y="3244668"/>
            <a:ext cx="2939143" cy="2363380"/>
          </a:xfrm>
        </p:spPr>
        <p:txBody>
          <a:bodyPr/>
          <a:lstStyle/>
          <a:p>
            <a:endParaRPr lang="en-MY"/>
          </a:p>
        </p:txBody>
      </p:sp>
      <p:sp>
        <p:nvSpPr>
          <p:cNvPr id="28" name="Picture Placeholder 22">
            <a:extLst>
              <a:ext uri="{FF2B5EF4-FFF2-40B4-BE49-F238E27FC236}">
                <a16:creationId xmlns:a16="http://schemas.microsoft.com/office/drawing/2014/main" id="{CFCC5C12-97DC-F983-E825-5420E2382DF3}"/>
              </a:ext>
            </a:extLst>
          </p:cNvPr>
          <p:cNvSpPr>
            <a:spLocks noGrp="1"/>
          </p:cNvSpPr>
          <p:nvPr>
            <p:ph type="pic" sz="quarter" idx="16"/>
          </p:nvPr>
        </p:nvSpPr>
        <p:spPr>
          <a:xfrm>
            <a:off x="5595258" y="3244668"/>
            <a:ext cx="2939143" cy="2363380"/>
          </a:xfrm>
        </p:spPr>
        <p:txBody>
          <a:bodyPr/>
          <a:lstStyle/>
          <a:p>
            <a:endParaRPr lang="en-MY"/>
          </a:p>
        </p:txBody>
      </p:sp>
      <p:pic>
        <p:nvPicPr>
          <p:cNvPr id="12" name="Picture 11" descr="Logo&#10;&#10;Description automatically generated">
            <a:extLst>
              <a:ext uri="{FF2B5EF4-FFF2-40B4-BE49-F238E27FC236}">
                <a16:creationId xmlns:a16="http://schemas.microsoft.com/office/drawing/2014/main" id="{3AA3835C-FADD-1650-B8D8-CE293B5F5BB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2350331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_layout_0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8B2AE6E-5012-F925-B9E0-2C9A3DBC0A6A}"/>
              </a:ext>
            </a:extLst>
          </p:cNvPr>
          <p:cNvSpPr/>
          <p:nvPr userDrawn="1"/>
        </p:nvSpPr>
        <p:spPr>
          <a:xfrm>
            <a:off x="0" y="-1"/>
            <a:ext cx="1219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Diagonal Stripe 4">
            <a:extLst>
              <a:ext uri="{FF2B5EF4-FFF2-40B4-BE49-F238E27FC236}">
                <a16:creationId xmlns:a16="http://schemas.microsoft.com/office/drawing/2014/main" id="{2C42E429-2984-FD06-B980-5826B41BC123}"/>
              </a:ext>
            </a:extLst>
          </p:cNvPr>
          <p:cNvSpPr/>
          <p:nvPr userDrawn="1"/>
        </p:nvSpPr>
        <p:spPr>
          <a:xfrm>
            <a:off x="0" y="0"/>
            <a:ext cx="5606143" cy="6858000"/>
          </a:xfrm>
          <a:prstGeom prst="diagStripe">
            <a:avLst/>
          </a:prstGeom>
          <a:solidFill>
            <a:schemeClr val="bg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solidFill>
                <a:schemeClr val="tx1"/>
              </a:solidFill>
            </a:endParaRPr>
          </a:p>
        </p:txBody>
      </p:sp>
      <p:sp>
        <p:nvSpPr>
          <p:cNvPr id="7" name="Rectangle 6">
            <a:extLst>
              <a:ext uri="{FF2B5EF4-FFF2-40B4-BE49-F238E27FC236}">
                <a16:creationId xmlns:a16="http://schemas.microsoft.com/office/drawing/2014/main" id="{3368261F-6835-9486-4798-B9A07195D78C}"/>
              </a:ext>
            </a:extLst>
          </p:cNvPr>
          <p:cNvSpPr/>
          <p:nvPr userDrawn="1"/>
        </p:nvSpPr>
        <p:spPr>
          <a:xfrm rot="10800000">
            <a:off x="209321" y="0"/>
            <a:ext cx="99164" cy="3058510"/>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8" name="Rectangle 7">
            <a:extLst>
              <a:ext uri="{FF2B5EF4-FFF2-40B4-BE49-F238E27FC236}">
                <a16:creationId xmlns:a16="http://schemas.microsoft.com/office/drawing/2014/main" id="{A847E563-BFAE-519A-4A8B-22300B086917}"/>
              </a:ext>
            </a:extLst>
          </p:cNvPr>
          <p:cNvSpPr/>
          <p:nvPr userDrawn="1"/>
        </p:nvSpPr>
        <p:spPr>
          <a:xfrm rot="10800000">
            <a:off x="209518" y="3139623"/>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sp>
        <p:nvSpPr>
          <p:cNvPr id="10" name="Rectangle 9">
            <a:extLst>
              <a:ext uri="{FF2B5EF4-FFF2-40B4-BE49-F238E27FC236}">
                <a16:creationId xmlns:a16="http://schemas.microsoft.com/office/drawing/2014/main" id="{BBFDF2C4-A780-511B-093B-368D5530493C}"/>
              </a:ext>
            </a:extLst>
          </p:cNvPr>
          <p:cNvSpPr/>
          <p:nvPr userDrawn="1"/>
        </p:nvSpPr>
        <p:spPr>
          <a:xfrm rot="10800000">
            <a:off x="209321" y="3654629"/>
            <a:ext cx="99164" cy="433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12" name="Picture 11" descr="Logo&#10;&#10;Description automatically generated">
            <a:extLst>
              <a:ext uri="{FF2B5EF4-FFF2-40B4-BE49-F238E27FC236}">
                <a16:creationId xmlns:a16="http://schemas.microsoft.com/office/drawing/2014/main" id="{1E7417D1-014A-5984-58A6-AA6486BF755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10580" y="6338033"/>
            <a:ext cx="1069391" cy="361688"/>
          </a:xfrm>
          <a:prstGeom prst="rect">
            <a:avLst/>
          </a:prstGeom>
        </p:spPr>
      </p:pic>
    </p:spTree>
    <p:extLst>
      <p:ext uri="{BB962C8B-B14F-4D97-AF65-F5344CB8AC3E}">
        <p14:creationId xmlns:p14="http://schemas.microsoft.com/office/powerpoint/2010/main" val="1792788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blank_layout_0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6A5AEAA-D9F4-2E35-437C-BA8524DF94F6}"/>
              </a:ext>
            </a:extLst>
          </p:cNvPr>
          <p:cNvSpPr/>
          <p:nvPr userDrawn="1"/>
        </p:nvSpPr>
        <p:spPr>
          <a:xfrm flipH="1">
            <a:off x="11899557" y="0"/>
            <a:ext cx="61784" cy="6277232"/>
          </a:xfrm>
          <a:prstGeom prst="rect">
            <a:avLst/>
          </a:prstGeom>
          <a:solidFill>
            <a:srgbClr val="C0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350" dirty="0"/>
          </a:p>
        </p:txBody>
      </p:sp>
      <p:pic>
        <p:nvPicPr>
          <p:cNvPr id="6" name="Picture 5">
            <a:extLst>
              <a:ext uri="{FF2B5EF4-FFF2-40B4-BE49-F238E27FC236}">
                <a16:creationId xmlns:a16="http://schemas.microsoft.com/office/drawing/2014/main" id="{E6CB95AD-15CE-F7B7-4048-D4BC4039F11A}"/>
              </a:ext>
            </a:extLst>
          </p:cNvPr>
          <p:cNvPicPr>
            <a:picLocks noChangeAspect="1"/>
          </p:cNvPicPr>
          <p:nvPr userDrawn="1"/>
        </p:nvPicPr>
        <p:blipFill>
          <a:blip r:embed="rId2"/>
          <a:stretch>
            <a:fillRect/>
          </a:stretch>
        </p:blipFill>
        <p:spPr>
          <a:xfrm flipV="1">
            <a:off x="-5939" y="3718377"/>
            <a:ext cx="12192000" cy="3139623"/>
          </a:xfrm>
          <a:prstGeom prst="rect">
            <a:avLst/>
          </a:prstGeom>
        </p:spPr>
      </p:pic>
      <p:sp>
        <p:nvSpPr>
          <p:cNvPr id="5" name="Diagonal Stripe 4">
            <a:extLst>
              <a:ext uri="{FF2B5EF4-FFF2-40B4-BE49-F238E27FC236}">
                <a16:creationId xmlns:a16="http://schemas.microsoft.com/office/drawing/2014/main" id="{2C42E429-2984-FD06-B980-5826B41BC123}"/>
              </a:ext>
            </a:extLst>
          </p:cNvPr>
          <p:cNvSpPr/>
          <p:nvPr userDrawn="1"/>
        </p:nvSpPr>
        <p:spPr>
          <a:xfrm>
            <a:off x="0" y="0"/>
            <a:ext cx="5606143" cy="6858000"/>
          </a:xfrm>
          <a:prstGeom prst="diagStripe">
            <a:avLst/>
          </a:prstGeom>
          <a:solidFill>
            <a:schemeClr val="bg1">
              <a:lumMod val="7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dirty="0">
              <a:solidFill>
                <a:schemeClr val="tx1"/>
              </a:solidFill>
            </a:endParaRPr>
          </a:p>
        </p:txBody>
      </p:sp>
      <p:pic>
        <p:nvPicPr>
          <p:cNvPr id="7" name="Picture 6" descr="Logo&#10;&#10;Description automatically generated">
            <a:extLst>
              <a:ext uri="{FF2B5EF4-FFF2-40B4-BE49-F238E27FC236}">
                <a16:creationId xmlns:a16="http://schemas.microsoft.com/office/drawing/2014/main" id="{B1924BF6-BCDA-9AF9-A625-9294B79A5C3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937655" y="6401122"/>
            <a:ext cx="1067458" cy="361688"/>
          </a:xfrm>
          <a:prstGeom prst="rect">
            <a:avLst/>
          </a:prstGeom>
        </p:spPr>
      </p:pic>
    </p:spTree>
    <p:extLst>
      <p:ext uri="{BB962C8B-B14F-4D97-AF65-F5344CB8AC3E}">
        <p14:creationId xmlns:p14="http://schemas.microsoft.com/office/powerpoint/2010/main" val="3641459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37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A71898-202E-A9B0-5802-EB291E6E6BDA}"/>
              </a:ext>
            </a:extLst>
          </p:cNvPr>
          <p:cNvSpPr>
            <a:spLocks noGrp="1"/>
          </p:cNvSpPr>
          <p:nvPr>
            <p:ph type="title"/>
          </p:nvPr>
        </p:nvSpPr>
        <p:spPr>
          <a:xfrm>
            <a:off x="838200" y="336550"/>
            <a:ext cx="10515600" cy="1325563"/>
          </a:xfrm>
          <a:prstGeom prst="rect">
            <a:avLst/>
          </a:prstGeom>
        </p:spPr>
        <p:txBody>
          <a:bodyPr vert="horz" lIns="91440" tIns="45720" rIns="91440" bIns="45720" rtlCol="0" anchor="ctr">
            <a:normAutofit/>
          </a:bodyPr>
          <a:lstStyle/>
          <a:p>
            <a:r>
              <a:rPr lang="en-US" dirty="0"/>
              <a:t>Click to edit Master title style</a:t>
            </a:r>
            <a:endParaRPr lang="en-MY" dirty="0"/>
          </a:p>
        </p:txBody>
      </p:sp>
      <p:sp>
        <p:nvSpPr>
          <p:cNvPr id="3" name="Text Placeholder 2">
            <a:extLst>
              <a:ext uri="{FF2B5EF4-FFF2-40B4-BE49-F238E27FC236}">
                <a16:creationId xmlns:a16="http://schemas.microsoft.com/office/drawing/2014/main" id="{7E086769-6690-B393-F5E4-DCECFF4195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4">
            <a:extLst>
              <a:ext uri="{FF2B5EF4-FFF2-40B4-BE49-F238E27FC236}">
                <a16:creationId xmlns:a16="http://schemas.microsoft.com/office/drawing/2014/main" id="{55DC639E-4B25-1826-B194-296A678A915A}"/>
              </a:ext>
            </a:extLst>
          </p:cNvPr>
          <p:cNvSpPr>
            <a:spLocks noGrp="1"/>
          </p:cNvSpPr>
          <p:nvPr>
            <p:ph type="ftr" sz="quarter" idx="3"/>
          </p:nvPr>
        </p:nvSpPr>
        <p:spPr>
          <a:xfrm>
            <a:off x="186887" y="644403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dirty="0"/>
          </a:p>
        </p:txBody>
      </p:sp>
      <p:sp>
        <p:nvSpPr>
          <p:cNvPr id="9" name="Freeform: Shape 8">
            <a:extLst>
              <a:ext uri="{FF2B5EF4-FFF2-40B4-BE49-F238E27FC236}">
                <a16:creationId xmlns:a16="http://schemas.microsoft.com/office/drawing/2014/main" id="{F6E48471-839B-1190-2A8F-CDE90D81E453}"/>
              </a:ext>
            </a:extLst>
          </p:cNvPr>
          <p:cNvSpPr/>
          <p:nvPr userDrawn="1"/>
        </p:nvSpPr>
        <p:spPr>
          <a:xfrm>
            <a:off x="5553075" y="6413500"/>
            <a:ext cx="1085850" cy="444500"/>
          </a:xfrm>
          <a:custGeom>
            <a:avLst/>
            <a:gdLst>
              <a:gd name="connsiteX0" fmla="*/ 550981 w 2344943"/>
              <a:gd name="connsiteY0" fmla="*/ 0 h 407428"/>
              <a:gd name="connsiteX1" fmla="*/ 940996 w 2344943"/>
              <a:gd name="connsiteY1" fmla="*/ 0 h 407428"/>
              <a:gd name="connsiteX2" fmla="*/ 1403945 w 2344943"/>
              <a:gd name="connsiteY2" fmla="*/ 0 h 407428"/>
              <a:gd name="connsiteX3" fmla="*/ 1793961 w 2344943"/>
              <a:gd name="connsiteY3" fmla="*/ 0 h 407428"/>
              <a:gd name="connsiteX4" fmla="*/ 2288061 w 2344943"/>
              <a:gd name="connsiteY4" fmla="*/ 355358 h 407428"/>
              <a:gd name="connsiteX5" fmla="*/ 2344943 w 2344943"/>
              <a:gd name="connsiteY5" fmla="*/ 407428 h 407428"/>
              <a:gd name="connsiteX6" fmla="*/ 0 w 2344943"/>
              <a:gd name="connsiteY6" fmla="*/ 407428 h 407428"/>
              <a:gd name="connsiteX7" fmla="*/ 56882 w 2344943"/>
              <a:gd name="connsiteY7" fmla="*/ 355358 h 407428"/>
              <a:gd name="connsiteX8" fmla="*/ 550981 w 2344943"/>
              <a:gd name="connsiteY8" fmla="*/ 0 h 407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4943" h="407428">
                <a:moveTo>
                  <a:pt x="550981" y="0"/>
                </a:moveTo>
                <a:lnTo>
                  <a:pt x="940996" y="0"/>
                </a:lnTo>
                <a:lnTo>
                  <a:pt x="1403945" y="0"/>
                </a:lnTo>
                <a:lnTo>
                  <a:pt x="1793961" y="0"/>
                </a:lnTo>
                <a:cubicBezTo>
                  <a:pt x="2111814" y="387"/>
                  <a:pt x="2144200" y="198956"/>
                  <a:pt x="2288061" y="355358"/>
                </a:cubicBezTo>
                <a:lnTo>
                  <a:pt x="2344943" y="407428"/>
                </a:lnTo>
                <a:lnTo>
                  <a:pt x="0" y="407428"/>
                </a:lnTo>
                <a:lnTo>
                  <a:pt x="56882" y="355358"/>
                </a:lnTo>
                <a:cubicBezTo>
                  <a:pt x="200743" y="198956"/>
                  <a:pt x="233129" y="387"/>
                  <a:pt x="550981"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9B71315-3089-4F92-F4F2-BBC69C1FAA52}"/>
              </a:ext>
            </a:extLst>
          </p:cNvPr>
          <p:cNvSpPr>
            <a:spLocks noGrp="1"/>
          </p:cNvSpPr>
          <p:nvPr>
            <p:ph type="sldNum" sz="quarter" idx="4"/>
          </p:nvPr>
        </p:nvSpPr>
        <p:spPr>
          <a:xfrm>
            <a:off x="4718816" y="6433021"/>
            <a:ext cx="2743200" cy="365125"/>
          </a:xfrm>
          <a:prstGeom prst="rect">
            <a:avLst/>
          </a:prstGeom>
        </p:spPr>
        <p:txBody>
          <a:bodyPr vert="horz" lIns="91440" tIns="45720" rIns="91440" bIns="45720" rtlCol="0" anchor="ctr"/>
          <a:lstStyle>
            <a:lvl1pPr algn="ctr">
              <a:defRPr sz="1400">
                <a:solidFill>
                  <a:schemeClr val="tx1">
                    <a:lumMod val="85000"/>
                    <a:lumOff val="15000"/>
                  </a:schemeClr>
                </a:solidFill>
              </a:defRPr>
            </a:lvl1pPr>
          </a:lstStyle>
          <a:p>
            <a:fld id="{7737D3DD-0AB3-4F16-99FA-6262B2B4036D}" type="slidenum">
              <a:rPr lang="en-MY" smtClean="0"/>
              <a:pPr/>
              <a:t>‹#›</a:t>
            </a:fld>
            <a:endParaRPr lang="en-MY" dirty="0"/>
          </a:p>
        </p:txBody>
      </p:sp>
    </p:spTree>
    <p:extLst>
      <p:ext uri="{BB962C8B-B14F-4D97-AF65-F5344CB8AC3E}">
        <p14:creationId xmlns:p14="http://schemas.microsoft.com/office/powerpoint/2010/main" val="2158109776"/>
      </p:ext>
    </p:extLst>
  </p:cSld>
  <p:clrMap bg1="lt1" tx1="dk1" bg2="lt2" tx2="dk2" accent1="accent1" accent2="accent2" accent3="accent3" accent4="accent4" accent5="accent5" accent6="accent6" hlink="hlink" folHlink="folHlink"/>
  <p:sldLayoutIdLst>
    <p:sldLayoutId id="2147483662" r:id="rId1"/>
    <p:sldLayoutId id="2147483667" r:id="rId2"/>
    <p:sldLayoutId id="2147483649" r:id="rId3"/>
    <p:sldLayoutId id="2147483654" r:id="rId4"/>
    <p:sldLayoutId id="2147483650" r:id="rId5"/>
    <p:sldLayoutId id="2147483651" r:id="rId6"/>
    <p:sldLayoutId id="2147483652" r:id="rId7"/>
    <p:sldLayoutId id="2147483659" r:id="rId8"/>
    <p:sldLayoutId id="2147483665" r:id="rId9"/>
    <p:sldLayoutId id="2147483666" r:id="rId10"/>
    <p:sldLayoutId id="2147483653" r:id="rId11"/>
    <p:sldLayoutId id="2147483655" r:id="rId12"/>
    <p:sldLayoutId id="2147483663" r:id="rId13"/>
    <p:sldLayoutId id="2147483660" r:id="rId14"/>
    <p:sldLayoutId id="2147483656" r:id="rId15"/>
    <p:sldLayoutId id="2147483657" r:id="rId16"/>
    <p:sldLayoutId id="2147483658" r:id="rId17"/>
    <p:sldLayoutId id="2147483661" r:id="rId18"/>
    <p:sldLayoutId id="2147483664" r:id="rId19"/>
  </p:sldLayoutIdLst>
  <p:hf hdr="0" ftr="0" dt="0"/>
  <p:txStyles>
    <p:titleStyle>
      <a:lvl1pPr algn="l" defTabSz="914400" rtl="0" eaLnBrk="1" latinLnBrk="0" hangingPunct="1">
        <a:lnSpc>
          <a:spcPct val="90000"/>
        </a:lnSpc>
        <a:spcBef>
          <a:spcPct val="0"/>
        </a:spcBef>
        <a:buNone/>
        <a:defRPr sz="3200" b="1" kern="1200">
          <a:solidFill>
            <a:schemeClr val="tx1">
              <a:lumMod val="75000"/>
              <a:lumOff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lumMod val="85000"/>
              <a:lumOff val="1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85000"/>
              <a:lumOff val="1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85000"/>
              <a:lumOff val="1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100" kern="1200">
          <a:solidFill>
            <a:schemeClr val="tx1">
              <a:lumMod val="85000"/>
              <a:lumOff val="1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7.png"/><Relationship Id="rId1" Type="http://schemas.openxmlformats.org/officeDocument/2006/relationships/slideLayout" Target="../slideLayouts/slideLayout13.xml"/><Relationship Id="rId4" Type="http://schemas.openxmlformats.org/officeDocument/2006/relationships/image" Target="../media/image11.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image" Target="../media/image7.png"/><Relationship Id="rId1" Type="http://schemas.openxmlformats.org/officeDocument/2006/relationships/slideLayout" Target="../slideLayouts/slideLayout13.xml"/><Relationship Id="rId4" Type="http://schemas.openxmlformats.org/officeDocument/2006/relationships/image" Target="../media/image1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hyperlink" Target="http://www.nngroup.com/articles/two-ux-gulfs-evaluation-execution" TargetMode="External"/></Relationships>
</file>

<file path=ppt/slides/_rels/slide6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1321F6-0790-616A-8EAF-18348D790804}"/>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49181100-FF79-92DD-2D59-F8730F46A416}"/>
              </a:ext>
            </a:extLst>
          </p:cNvPr>
          <p:cNvSpPr txBox="1"/>
          <p:nvPr/>
        </p:nvSpPr>
        <p:spPr>
          <a:xfrm>
            <a:off x="601890" y="2089709"/>
            <a:ext cx="6372225" cy="1685077"/>
          </a:xfrm>
          <a:prstGeom prst="rect">
            <a:avLst/>
          </a:prstGeom>
          <a:noFill/>
        </p:spPr>
        <p:txBody>
          <a:bodyPr>
            <a:spAutoFit/>
          </a:bodyPr>
          <a:lstStyle/>
          <a:p>
            <a:pPr eaLnBrk="1" fontAlgn="auto" hangingPunct="1">
              <a:lnSpc>
                <a:spcPct val="150000"/>
              </a:lnSpc>
              <a:spcBef>
                <a:spcPts val="0"/>
              </a:spcBef>
              <a:spcAft>
                <a:spcPts val="0"/>
              </a:spcAft>
              <a:defRPr/>
            </a:pPr>
            <a:r>
              <a:rPr lang="en-GB" sz="3600" b="1" dirty="0">
                <a:solidFill>
                  <a:srgbClr val="F2F2F2"/>
                </a:solidFill>
                <a:latin typeface="+mj-lt"/>
              </a:rPr>
              <a:t>Topic 4: User Behaviour </a:t>
            </a:r>
          </a:p>
          <a:p>
            <a:pPr eaLnBrk="1" fontAlgn="auto" hangingPunct="1">
              <a:lnSpc>
                <a:spcPct val="150000"/>
              </a:lnSpc>
              <a:spcBef>
                <a:spcPts val="0"/>
              </a:spcBef>
              <a:spcAft>
                <a:spcPts val="0"/>
              </a:spcAft>
              <a:defRPr/>
            </a:pPr>
            <a:r>
              <a:rPr lang="en-GB" sz="3600" b="1">
                <a:solidFill>
                  <a:srgbClr val="F2F2F2"/>
                </a:solidFill>
                <a:latin typeface="+mj-lt"/>
              </a:rPr>
              <a:t>(Part </a:t>
            </a:r>
            <a:r>
              <a:rPr lang="en-GB" sz="3600" b="1" dirty="0">
                <a:solidFill>
                  <a:srgbClr val="F2F2F2"/>
                </a:solidFill>
                <a:latin typeface="+mj-lt"/>
              </a:rPr>
              <a:t>1)</a:t>
            </a:r>
          </a:p>
        </p:txBody>
      </p:sp>
      <p:sp>
        <p:nvSpPr>
          <p:cNvPr id="6" name="Rectangle 5">
            <a:extLst>
              <a:ext uri="{FF2B5EF4-FFF2-40B4-BE49-F238E27FC236}">
                <a16:creationId xmlns:a16="http://schemas.microsoft.com/office/drawing/2014/main" id="{8DBE485B-F0EC-0DB9-E008-2849E6E25E8D}"/>
              </a:ext>
            </a:extLst>
          </p:cNvPr>
          <p:cNvSpPr>
            <a:spLocks noChangeArrowheads="1"/>
          </p:cNvSpPr>
          <p:nvPr/>
        </p:nvSpPr>
        <p:spPr bwMode="auto">
          <a:xfrm>
            <a:off x="656091" y="3864656"/>
            <a:ext cx="4404639" cy="1530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Open Sans" panose="020B0606030504020204" pitchFamily="34" charset="0"/>
              </a:defRPr>
            </a:lvl1pPr>
            <a:lvl2pPr marL="742950" indent="-285750">
              <a:defRPr>
                <a:solidFill>
                  <a:schemeClr val="tx1"/>
                </a:solidFill>
                <a:latin typeface="Open Sans" panose="020B0606030504020204" pitchFamily="34" charset="0"/>
              </a:defRPr>
            </a:lvl2pPr>
            <a:lvl3pPr marL="1143000" indent="-228600">
              <a:defRPr>
                <a:solidFill>
                  <a:schemeClr val="tx1"/>
                </a:solidFill>
                <a:latin typeface="Open Sans" panose="020B0606030504020204" pitchFamily="34" charset="0"/>
              </a:defRPr>
            </a:lvl3pPr>
            <a:lvl4pPr marL="1600200" indent="-228600">
              <a:defRPr>
                <a:solidFill>
                  <a:schemeClr val="tx1"/>
                </a:solidFill>
                <a:latin typeface="Open Sans" panose="020B0606030504020204" pitchFamily="34" charset="0"/>
              </a:defRPr>
            </a:lvl4pPr>
            <a:lvl5pPr marL="2057400" indent="-228600">
              <a:defRPr>
                <a:solidFill>
                  <a:schemeClr val="tx1"/>
                </a:solidFill>
                <a:latin typeface="Open Sans" panose="020B0606030504020204" pitchFamily="34" charset="0"/>
              </a:defRPr>
            </a:lvl5pPr>
            <a:lvl6pPr marL="2514600" indent="-228600" defTabSz="457200" fontAlgn="base">
              <a:spcBef>
                <a:spcPct val="0"/>
              </a:spcBef>
              <a:spcAft>
                <a:spcPct val="0"/>
              </a:spcAft>
              <a:defRPr>
                <a:solidFill>
                  <a:schemeClr val="tx1"/>
                </a:solidFill>
                <a:latin typeface="Open Sans" panose="020B0606030504020204" pitchFamily="34" charset="0"/>
              </a:defRPr>
            </a:lvl6pPr>
            <a:lvl7pPr marL="2971800" indent="-228600" defTabSz="457200" fontAlgn="base">
              <a:spcBef>
                <a:spcPct val="0"/>
              </a:spcBef>
              <a:spcAft>
                <a:spcPct val="0"/>
              </a:spcAft>
              <a:defRPr>
                <a:solidFill>
                  <a:schemeClr val="tx1"/>
                </a:solidFill>
                <a:latin typeface="Open Sans" panose="020B0606030504020204" pitchFamily="34" charset="0"/>
              </a:defRPr>
            </a:lvl7pPr>
            <a:lvl8pPr marL="3429000" indent="-228600" defTabSz="457200" fontAlgn="base">
              <a:spcBef>
                <a:spcPct val="0"/>
              </a:spcBef>
              <a:spcAft>
                <a:spcPct val="0"/>
              </a:spcAft>
              <a:defRPr>
                <a:solidFill>
                  <a:schemeClr val="tx1"/>
                </a:solidFill>
                <a:latin typeface="Open Sans" panose="020B0606030504020204" pitchFamily="34" charset="0"/>
              </a:defRPr>
            </a:lvl8pPr>
            <a:lvl9pPr marL="3886200" indent="-228600" defTabSz="457200" fontAlgn="base">
              <a:spcBef>
                <a:spcPct val="0"/>
              </a:spcBef>
              <a:spcAft>
                <a:spcPct val="0"/>
              </a:spcAft>
              <a:defRPr>
                <a:solidFill>
                  <a:schemeClr val="tx1"/>
                </a:solidFill>
                <a:latin typeface="Open Sans" panose="020B0606030504020204" pitchFamily="34" charset="0"/>
              </a:defRPr>
            </a:lvl9pPr>
          </a:lstStyle>
          <a:p>
            <a:pPr>
              <a:lnSpc>
                <a:spcPct val="150000"/>
              </a:lnSpc>
            </a:pPr>
            <a:r>
              <a:rPr lang="en-GB" sz="1600" b="1" dirty="0">
                <a:solidFill>
                  <a:schemeClr val="bg2"/>
                </a:solidFill>
              </a:rPr>
              <a:t>SECV2113 Human-Computer Interaction</a:t>
            </a:r>
          </a:p>
          <a:p>
            <a:pPr>
              <a:lnSpc>
                <a:spcPct val="150000"/>
              </a:lnSpc>
            </a:pPr>
            <a:endParaRPr lang="en-GB" sz="1600" b="1" dirty="0">
              <a:solidFill>
                <a:schemeClr val="bg2"/>
              </a:solidFill>
            </a:endParaRPr>
          </a:p>
          <a:p>
            <a:pPr>
              <a:lnSpc>
                <a:spcPct val="150000"/>
              </a:lnSpc>
            </a:pPr>
            <a:r>
              <a:rPr lang="en-GB" sz="1600" b="1" dirty="0">
                <a:solidFill>
                  <a:schemeClr val="bg2"/>
                </a:solidFill>
              </a:rPr>
              <a:t>Faculty of Computing</a:t>
            </a:r>
          </a:p>
          <a:p>
            <a:pPr>
              <a:lnSpc>
                <a:spcPct val="150000"/>
              </a:lnSpc>
            </a:pPr>
            <a:r>
              <a:rPr lang="en-GB" sz="1600" b="1" dirty="0" err="1">
                <a:solidFill>
                  <a:schemeClr val="bg2"/>
                </a:solidFill>
              </a:rPr>
              <a:t>Universiti</a:t>
            </a:r>
            <a:r>
              <a:rPr lang="en-GB" sz="1600" b="1" dirty="0">
                <a:solidFill>
                  <a:schemeClr val="bg2"/>
                </a:solidFill>
              </a:rPr>
              <a:t> </a:t>
            </a:r>
            <a:r>
              <a:rPr lang="en-GB" sz="1600" b="1" dirty="0" err="1">
                <a:solidFill>
                  <a:schemeClr val="bg2"/>
                </a:solidFill>
              </a:rPr>
              <a:t>Teknologi</a:t>
            </a:r>
            <a:r>
              <a:rPr lang="en-GB" sz="1600" b="1" dirty="0">
                <a:solidFill>
                  <a:schemeClr val="bg2"/>
                </a:solidFill>
              </a:rPr>
              <a:t> Malaysia</a:t>
            </a:r>
          </a:p>
        </p:txBody>
      </p:sp>
      <p:sp>
        <p:nvSpPr>
          <p:cNvPr id="2" name="Slide Number Placeholder 1">
            <a:extLst>
              <a:ext uri="{FF2B5EF4-FFF2-40B4-BE49-F238E27FC236}">
                <a16:creationId xmlns:a16="http://schemas.microsoft.com/office/drawing/2014/main" id="{341CED56-1665-8124-A721-BB53B4632B43}"/>
              </a:ext>
            </a:extLst>
          </p:cNvPr>
          <p:cNvSpPr>
            <a:spLocks noGrp="1"/>
          </p:cNvSpPr>
          <p:nvPr>
            <p:ph type="sldNum" sz="quarter" idx="11"/>
          </p:nvPr>
        </p:nvSpPr>
        <p:spPr/>
        <p:txBody>
          <a:bodyPr/>
          <a:lstStyle/>
          <a:p>
            <a:fld id="{7737D3DD-0AB3-4F16-99FA-6262B2B4036D}" type="slidenum">
              <a:rPr lang="en-GB" smtClean="0"/>
              <a:t>1</a:t>
            </a:fld>
            <a:endParaRPr lang="en-GB" dirty="0"/>
          </a:p>
        </p:txBody>
      </p:sp>
      <p:sp>
        <p:nvSpPr>
          <p:cNvPr id="3" name="TextBox 2">
            <a:extLst>
              <a:ext uri="{FF2B5EF4-FFF2-40B4-BE49-F238E27FC236}">
                <a16:creationId xmlns:a16="http://schemas.microsoft.com/office/drawing/2014/main" id="{DCF30456-5A13-CB2C-C4AA-7AA27D11FFDF}"/>
              </a:ext>
            </a:extLst>
          </p:cNvPr>
          <p:cNvSpPr txBox="1"/>
          <p:nvPr/>
        </p:nvSpPr>
        <p:spPr>
          <a:xfrm>
            <a:off x="7186692" y="1782972"/>
            <a:ext cx="4473418" cy="1754326"/>
          </a:xfrm>
          <a:prstGeom prst="rect">
            <a:avLst/>
          </a:prstGeom>
          <a:noFill/>
        </p:spPr>
        <p:txBody>
          <a:bodyPr wrap="square" rtlCol="0">
            <a:spAutoFit/>
          </a:bodyPr>
          <a:lstStyle/>
          <a:p>
            <a:pPr algn="ctr"/>
            <a:r>
              <a:rPr lang="en-GB" sz="5400" b="1" kern="0" dirty="0">
                <a:solidFill>
                  <a:schemeClr val="tx1">
                    <a:lumMod val="85000"/>
                    <a:lumOff val="15000"/>
                  </a:schemeClr>
                </a:solidFill>
                <a:latin typeface="+mj-lt"/>
              </a:rPr>
              <a:t>COGNITIVE</a:t>
            </a:r>
          </a:p>
          <a:p>
            <a:pPr algn="ctr"/>
            <a:r>
              <a:rPr lang="en-GB" sz="5400" b="1" kern="0" dirty="0">
                <a:solidFill>
                  <a:srgbClr val="C04C4C"/>
                </a:solidFill>
                <a:latin typeface="+mj-lt"/>
              </a:rPr>
              <a:t>ASPECT</a:t>
            </a:r>
          </a:p>
        </p:txBody>
      </p:sp>
    </p:spTree>
    <p:extLst>
      <p:ext uri="{BB962C8B-B14F-4D97-AF65-F5344CB8AC3E}">
        <p14:creationId xmlns:p14="http://schemas.microsoft.com/office/powerpoint/2010/main" val="8395881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65482A-B89F-B807-62BD-5E57997EE36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93AEA69B-2923-08BF-2DBB-F510F6257047}"/>
              </a:ext>
            </a:extLst>
          </p:cNvPr>
          <p:cNvSpPr txBox="1"/>
          <p:nvPr/>
        </p:nvSpPr>
        <p:spPr>
          <a:xfrm>
            <a:off x="1903524" y="408583"/>
            <a:ext cx="7999108"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mj-lt"/>
              </a:rPr>
              <a:t>Activity</a:t>
            </a:r>
          </a:p>
        </p:txBody>
      </p:sp>
      <p:sp>
        <p:nvSpPr>
          <p:cNvPr id="24" name="Rectangle 23">
            <a:extLst>
              <a:ext uri="{FF2B5EF4-FFF2-40B4-BE49-F238E27FC236}">
                <a16:creationId xmlns:a16="http://schemas.microsoft.com/office/drawing/2014/main" id="{715EE004-69A4-5032-DA56-E52938DC7376}"/>
              </a:ext>
            </a:extLst>
          </p:cNvPr>
          <p:cNvSpPr/>
          <p:nvPr/>
        </p:nvSpPr>
        <p:spPr>
          <a:xfrm>
            <a:off x="170055" y="4028708"/>
            <a:ext cx="2825256" cy="2362185"/>
          </a:xfrm>
          <a:prstGeom prst="rect">
            <a:avLst/>
          </a:prstGeom>
        </p:spPr>
        <p:txBody>
          <a:bodyPr wrap="square">
            <a:spAutoFit/>
          </a:bodyPr>
          <a:lstStyle/>
          <a:p>
            <a:pPr>
              <a:lnSpc>
                <a:spcPct val="150000"/>
              </a:lnSpc>
            </a:pPr>
            <a:r>
              <a:rPr lang="en-US" sz="2000" dirty="0">
                <a:solidFill>
                  <a:schemeClr val="tx1">
                    <a:lumMod val="65000"/>
                    <a:lumOff val="35000"/>
                  </a:schemeClr>
                </a:solidFill>
              </a:rPr>
              <a:t>Find the price for a double room at the Quality Inn in Pennsylvania </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4FD3BE4B-7844-B2E4-546B-0BBCBC94851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10</a:t>
            </a:fld>
            <a:endParaRPr lang="en-MY" dirty="0"/>
          </a:p>
        </p:txBody>
      </p:sp>
      <p:pic>
        <p:nvPicPr>
          <p:cNvPr id="1026" name="Picture 2" descr="Creative Thinking icon SVG Vector &amp; PNG ...">
            <a:extLst>
              <a:ext uri="{FF2B5EF4-FFF2-40B4-BE49-F238E27FC236}">
                <a16:creationId xmlns:a16="http://schemas.microsoft.com/office/drawing/2014/main" id="{0AA496EF-CEDC-1251-8A10-A1F86FC88C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832" y="418968"/>
            <a:ext cx="1666552" cy="1797716"/>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7" descr="Screenshot of one way of structuring information at the interface level. This structure makes it difficult to find information.">
            <a:extLst>
              <a:ext uri="{FF2B5EF4-FFF2-40B4-BE49-F238E27FC236}">
                <a16:creationId xmlns:a16="http://schemas.microsoft.com/office/drawing/2014/main" id="{9E3DF11C-6498-ADD9-057C-2A0565B13E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6411" y="1471685"/>
            <a:ext cx="6907321" cy="52291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a:extLst>
              <a:ext uri="{FF2B5EF4-FFF2-40B4-BE49-F238E27FC236}">
                <a16:creationId xmlns:a16="http://schemas.microsoft.com/office/drawing/2014/main" id="{24AE473A-69C9-50B7-2792-714B78F3316F}"/>
              </a:ext>
            </a:extLst>
          </p:cNvPr>
          <p:cNvSpPr txBox="1"/>
          <p:nvPr/>
        </p:nvSpPr>
        <p:spPr>
          <a:xfrm>
            <a:off x="237196" y="1425127"/>
            <a:ext cx="2385248" cy="2308324"/>
          </a:xfrm>
          <a:prstGeom prst="rect">
            <a:avLst/>
          </a:prstGeom>
          <a:noFill/>
        </p:spPr>
        <p:txBody>
          <a:bodyPr wrap="square" rtlCol="0">
            <a:spAutoFit/>
          </a:bodyPr>
          <a:lstStyle/>
          <a:p>
            <a:r>
              <a:rPr lang="en-US" b="1" dirty="0"/>
              <a:t>Two </a:t>
            </a:r>
            <a:r>
              <a:rPr lang="en-US" dirty="0"/>
              <a:t>different ways of structuring the same information at the interface level. One makes</a:t>
            </a:r>
          </a:p>
          <a:p>
            <a:r>
              <a:rPr lang="en-US" dirty="0"/>
              <a:t>it much easier to find information than the other.</a:t>
            </a:r>
            <a:endParaRPr lang="en-MY" dirty="0"/>
          </a:p>
        </p:txBody>
      </p:sp>
    </p:spTree>
    <p:extLst>
      <p:ext uri="{BB962C8B-B14F-4D97-AF65-F5344CB8AC3E}">
        <p14:creationId xmlns:p14="http://schemas.microsoft.com/office/powerpoint/2010/main" val="114702910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77976C-1D15-5550-1BE6-C5C9BD2C4FB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9081F89-72B5-E06A-DF38-0C28C56FCE40}"/>
              </a:ext>
            </a:extLst>
          </p:cNvPr>
          <p:cNvSpPr txBox="1"/>
          <p:nvPr/>
        </p:nvSpPr>
        <p:spPr>
          <a:xfrm>
            <a:off x="1903524" y="408583"/>
            <a:ext cx="7999108"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mj-lt"/>
              </a:rPr>
              <a:t>Activity</a:t>
            </a:r>
          </a:p>
        </p:txBody>
      </p:sp>
      <p:sp>
        <p:nvSpPr>
          <p:cNvPr id="24" name="Rectangle 23">
            <a:extLst>
              <a:ext uri="{FF2B5EF4-FFF2-40B4-BE49-F238E27FC236}">
                <a16:creationId xmlns:a16="http://schemas.microsoft.com/office/drawing/2014/main" id="{4CC487D5-B4EB-BABD-2242-BA7229DB200C}"/>
              </a:ext>
            </a:extLst>
          </p:cNvPr>
          <p:cNvSpPr/>
          <p:nvPr/>
        </p:nvSpPr>
        <p:spPr>
          <a:xfrm>
            <a:off x="170055" y="3996866"/>
            <a:ext cx="2825256" cy="1900520"/>
          </a:xfrm>
          <a:prstGeom prst="rect">
            <a:avLst/>
          </a:prstGeom>
        </p:spPr>
        <p:txBody>
          <a:bodyPr wrap="square">
            <a:spAutoFit/>
          </a:bodyPr>
          <a:lstStyle/>
          <a:p>
            <a:pPr>
              <a:lnSpc>
                <a:spcPct val="150000"/>
              </a:lnSpc>
            </a:pPr>
            <a:r>
              <a:rPr lang="en-US" sz="2000" dirty="0">
                <a:solidFill>
                  <a:schemeClr val="tx1">
                    <a:lumMod val="65000"/>
                    <a:lumOff val="35000"/>
                  </a:schemeClr>
                </a:solidFill>
              </a:rPr>
              <a:t>Find the price of a double room at the Holiday Inn in Columbia</a:t>
            </a:r>
          </a:p>
        </p:txBody>
      </p:sp>
      <p:sp>
        <p:nvSpPr>
          <p:cNvPr id="4" name="Slide Number Placeholder 1">
            <a:extLst>
              <a:ext uri="{FF2B5EF4-FFF2-40B4-BE49-F238E27FC236}">
                <a16:creationId xmlns:a16="http://schemas.microsoft.com/office/drawing/2014/main" id="{A50C8094-FF7E-AF48-19DE-B82DA716D18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11</a:t>
            </a:fld>
            <a:endParaRPr lang="en-MY" dirty="0"/>
          </a:p>
        </p:txBody>
      </p:sp>
      <p:pic>
        <p:nvPicPr>
          <p:cNvPr id="1026" name="Picture 2" descr="Creative Thinking icon SVG Vector &amp; PNG ...">
            <a:extLst>
              <a:ext uri="{FF2B5EF4-FFF2-40B4-BE49-F238E27FC236}">
                <a16:creationId xmlns:a16="http://schemas.microsoft.com/office/drawing/2014/main" id="{A2456E6F-FF9E-2B43-C94F-D80F65089F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832" y="418968"/>
            <a:ext cx="1666552" cy="179771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18" descr="Screenshot structuring the same information at the interface level. This structure makes it much easier to find information than the previous screen.">
            <a:extLst>
              <a:ext uri="{FF2B5EF4-FFF2-40B4-BE49-F238E27FC236}">
                <a16:creationId xmlns:a16="http://schemas.microsoft.com/office/drawing/2014/main" id="{824B6D84-F3D7-BA2A-A92B-F8BF5409C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2357" y="1121249"/>
            <a:ext cx="7456119" cy="56653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a:extLst>
              <a:ext uri="{FF2B5EF4-FFF2-40B4-BE49-F238E27FC236}">
                <a16:creationId xmlns:a16="http://schemas.microsoft.com/office/drawing/2014/main" id="{B926BE53-C6D3-EB5D-B817-1BEE93C040CE}"/>
              </a:ext>
            </a:extLst>
          </p:cNvPr>
          <p:cNvSpPr txBox="1"/>
          <p:nvPr/>
        </p:nvSpPr>
        <p:spPr>
          <a:xfrm>
            <a:off x="237196" y="1094046"/>
            <a:ext cx="2385248" cy="2308324"/>
          </a:xfrm>
          <a:prstGeom prst="rect">
            <a:avLst/>
          </a:prstGeom>
          <a:noFill/>
        </p:spPr>
        <p:txBody>
          <a:bodyPr wrap="square" rtlCol="0">
            <a:spAutoFit/>
          </a:bodyPr>
          <a:lstStyle/>
          <a:p>
            <a:r>
              <a:rPr lang="en-US" b="1" dirty="0"/>
              <a:t>Two </a:t>
            </a:r>
            <a:r>
              <a:rPr lang="en-US" dirty="0"/>
              <a:t>different ways of structuring the same information at the interface level. One makes</a:t>
            </a:r>
          </a:p>
          <a:p>
            <a:r>
              <a:rPr lang="en-US" dirty="0"/>
              <a:t>it much easier to find information than the other.</a:t>
            </a:r>
            <a:endParaRPr lang="en-MY" dirty="0"/>
          </a:p>
        </p:txBody>
      </p:sp>
    </p:spTree>
    <p:extLst>
      <p:ext uri="{BB962C8B-B14F-4D97-AF65-F5344CB8AC3E}">
        <p14:creationId xmlns:p14="http://schemas.microsoft.com/office/powerpoint/2010/main" val="74537678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B26497-F903-1296-71A3-4A1DCEF80F5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B252DAA-2E31-D147-B2E7-BDD616DC0C4C}"/>
              </a:ext>
            </a:extLst>
          </p:cNvPr>
          <p:cNvSpPr txBox="1"/>
          <p:nvPr/>
        </p:nvSpPr>
        <p:spPr>
          <a:xfrm>
            <a:off x="1652669" y="415375"/>
            <a:ext cx="8875493"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Findings based on Activity</a:t>
            </a:r>
          </a:p>
        </p:txBody>
      </p:sp>
      <p:sp>
        <p:nvSpPr>
          <p:cNvPr id="24" name="Rectangle 23">
            <a:extLst>
              <a:ext uri="{FF2B5EF4-FFF2-40B4-BE49-F238E27FC236}">
                <a16:creationId xmlns:a16="http://schemas.microsoft.com/office/drawing/2014/main" id="{4F8761F1-43E5-3656-694A-A1C265D1D33E}"/>
              </a:ext>
            </a:extLst>
          </p:cNvPr>
          <p:cNvSpPr/>
          <p:nvPr/>
        </p:nvSpPr>
        <p:spPr>
          <a:xfrm>
            <a:off x="1214476" y="1473664"/>
            <a:ext cx="9751878"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Tullis (1987) found that the </a:t>
            </a:r>
            <a:r>
              <a:rPr lang="en-US" sz="2000" dirty="0">
                <a:solidFill>
                  <a:srgbClr val="C00000"/>
                </a:solidFill>
              </a:rPr>
              <a:t>two screens produced quite different results</a:t>
            </a:r>
          </a:p>
          <a:p>
            <a:pPr marL="800100" lvl="1" indent="-342900" algn="just">
              <a:lnSpc>
                <a:spcPct val="150000"/>
              </a:lnSpc>
              <a:buFont typeface="Arial" panose="020B0604020202020204" pitchFamily="34" charset="0"/>
              <a:buChar char="•"/>
            </a:pPr>
            <a:r>
              <a:rPr lang="en-US" sz="2000" b="1" dirty="0">
                <a:solidFill>
                  <a:srgbClr val="C00000"/>
                </a:solidFill>
              </a:rPr>
              <a:t>1st screen:</a:t>
            </a:r>
            <a:r>
              <a:rPr lang="en-US" sz="2000" dirty="0">
                <a:solidFill>
                  <a:schemeClr val="tx1">
                    <a:lumMod val="65000"/>
                    <a:lumOff val="35000"/>
                  </a:schemeClr>
                </a:solidFill>
              </a:rPr>
              <a:t> Took an average of 5.5 seconds to search</a:t>
            </a:r>
          </a:p>
          <a:p>
            <a:pPr marL="800100" lvl="1" indent="-342900" algn="just">
              <a:lnSpc>
                <a:spcPct val="150000"/>
              </a:lnSpc>
              <a:buFont typeface="Arial" panose="020B0604020202020204" pitchFamily="34" charset="0"/>
              <a:buChar char="•"/>
            </a:pPr>
            <a:r>
              <a:rPr lang="en-US" sz="2000" b="1" dirty="0">
                <a:solidFill>
                  <a:srgbClr val="C00000"/>
                </a:solidFill>
              </a:rPr>
              <a:t>2nd screen: </a:t>
            </a:r>
            <a:r>
              <a:rPr lang="en-US" sz="2000" dirty="0">
                <a:solidFill>
                  <a:schemeClr val="tx1">
                    <a:lumMod val="65000"/>
                    <a:lumOff val="35000"/>
                  </a:schemeClr>
                </a:solidFill>
              </a:rPr>
              <a:t>Took 3.2 seconds to search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Why, since both displays have the same density of information (31 percent)?</a:t>
            </a:r>
          </a:p>
          <a:p>
            <a:pPr marL="342900" indent="-342900" algn="just">
              <a:lnSpc>
                <a:spcPct val="150000"/>
              </a:lnSpc>
              <a:buFont typeface="Arial" panose="020B0604020202020204" pitchFamily="34" charset="0"/>
              <a:buChar char="•"/>
            </a:pPr>
            <a:r>
              <a:rPr lang="en-US" sz="2000" b="1" dirty="0">
                <a:solidFill>
                  <a:srgbClr val="C00000"/>
                </a:solidFill>
              </a:rPr>
              <a:t>Spacing</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 the </a:t>
            </a:r>
            <a:r>
              <a:rPr lang="en-US" sz="2000" dirty="0">
                <a:solidFill>
                  <a:srgbClr val="C00000"/>
                </a:solidFill>
              </a:rPr>
              <a:t>1st screen</a:t>
            </a:r>
            <a:r>
              <a:rPr lang="en-US" sz="2000" dirty="0">
                <a:solidFill>
                  <a:schemeClr val="tx1">
                    <a:lumMod val="65000"/>
                    <a:lumOff val="35000"/>
                  </a:schemeClr>
                </a:solidFill>
              </a:rPr>
              <a:t>, the information is bunched up together, making it hard to search</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 the </a:t>
            </a:r>
            <a:r>
              <a:rPr lang="en-US" sz="2000" dirty="0">
                <a:solidFill>
                  <a:srgbClr val="C00000"/>
                </a:solidFill>
              </a:rPr>
              <a:t>2nd screen</a:t>
            </a:r>
            <a:r>
              <a:rPr lang="en-US" sz="2000" dirty="0">
                <a:solidFill>
                  <a:schemeClr val="tx1">
                    <a:lumMod val="65000"/>
                    <a:lumOff val="35000"/>
                  </a:schemeClr>
                </a:solidFill>
              </a:rPr>
              <a:t>, the characters are grouped into vertical categories of information making it easier</a:t>
            </a:r>
          </a:p>
        </p:txBody>
      </p:sp>
      <p:sp>
        <p:nvSpPr>
          <p:cNvPr id="4" name="Slide Number Placeholder 1">
            <a:extLst>
              <a:ext uri="{FF2B5EF4-FFF2-40B4-BE49-F238E27FC236}">
                <a16:creationId xmlns:a16="http://schemas.microsoft.com/office/drawing/2014/main" id="{7B6FD891-CC59-F2B4-D165-422633DE820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12</a:t>
            </a:fld>
            <a:endParaRPr lang="en-MY" dirty="0"/>
          </a:p>
        </p:txBody>
      </p:sp>
    </p:spTree>
    <p:extLst>
      <p:ext uri="{BB962C8B-B14F-4D97-AF65-F5344CB8AC3E}">
        <p14:creationId xmlns:p14="http://schemas.microsoft.com/office/powerpoint/2010/main" val="380484252"/>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31D07B-EA22-7658-B663-A178BF6D2C86}"/>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1857B72-632A-ECBB-8F31-70A2344C757D}"/>
              </a:ext>
            </a:extLst>
          </p:cNvPr>
          <p:cNvSpPr txBox="1"/>
          <p:nvPr/>
        </p:nvSpPr>
        <p:spPr>
          <a:xfrm>
            <a:off x="1652669" y="415375"/>
            <a:ext cx="8875493"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Multitasking and Attention</a:t>
            </a:r>
          </a:p>
        </p:txBody>
      </p:sp>
      <p:sp>
        <p:nvSpPr>
          <p:cNvPr id="24" name="Rectangle 23">
            <a:extLst>
              <a:ext uri="{FF2B5EF4-FFF2-40B4-BE49-F238E27FC236}">
                <a16:creationId xmlns:a16="http://schemas.microsoft.com/office/drawing/2014/main" id="{361B4619-8501-C16D-8929-76E90632E811}"/>
              </a:ext>
            </a:extLst>
          </p:cNvPr>
          <p:cNvSpPr/>
          <p:nvPr/>
        </p:nvSpPr>
        <p:spPr>
          <a:xfrm>
            <a:off x="1214476" y="1473664"/>
            <a:ext cx="9751878"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Is it possible to perform multiple tasks without one or more of them being detrimentally affected?</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Multitasking can cause people to lose their train of thought, make errors, and need to start over</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Ophir et al. (2009) compared </a:t>
            </a:r>
            <a:r>
              <a:rPr lang="en-US" sz="2000" dirty="0">
                <a:solidFill>
                  <a:srgbClr val="C00000"/>
                </a:solidFill>
              </a:rPr>
              <a:t>heavy vs light multitaskers</a:t>
            </a:r>
          </a:p>
          <a:p>
            <a:pPr marL="800100" lvl="1" indent="-342900" algn="just">
              <a:lnSpc>
                <a:spcPct val="150000"/>
              </a:lnSpc>
              <a:buFont typeface="Arial" panose="020B0604020202020204" pitchFamily="34" charset="0"/>
              <a:buChar char="•"/>
            </a:pPr>
            <a:r>
              <a:rPr lang="en-US" sz="2000" b="1" dirty="0">
                <a:solidFill>
                  <a:srgbClr val="5F5F5F"/>
                </a:solidFill>
              </a:rPr>
              <a:t>Heavy multitaskers </a:t>
            </a:r>
            <a:r>
              <a:rPr lang="en-US" sz="2000" dirty="0">
                <a:solidFill>
                  <a:schemeClr val="tx1">
                    <a:lumMod val="65000"/>
                    <a:lumOff val="35000"/>
                  </a:schemeClr>
                </a:solidFill>
              </a:rPr>
              <a:t>were </a:t>
            </a:r>
            <a:r>
              <a:rPr lang="en-US" sz="2000" dirty="0">
                <a:solidFill>
                  <a:srgbClr val="C00000"/>
                </a:solidFill>
              </a:rPr>
              <a:t>more prone to being distracted </a:t>
            </a:r>
            <a:r>
              <a:rPr lang="en-US" sz="2000" dirty="0">
                <a:solidFill>
                  <a:schemeClr val="tx1">
                    <a:lumMod val="65000"/>
                    <a:lumOff val="35000"/>
                  </a:schemeClr>
                </a:solidFill>
              </a:rPr>
              <a:t>than those who infrequently multitask </a:t>
            </a:r>
          </a:p>
          <a:p>
            <a:pPr marL="800100" lvl="1" indent="-342900" algn="just">
              <a:lnSpc>
                <a:spcPct val="150000"/>
              </a:lnSpc>
              <a:buFont typeface="Arial" panose="020B0604020202020204" pitchFamily="34" charset="0"/>
              <a:buChar char="•"/>
            </a:pPr>
            <a:r>
              <a:rPr lang="en-US" sz="2000" b="1" dirty="0">
                <a:solidFill>
                  <a:schemeClr val="tx1">
                    <a:lumMod val="65000"/>
                    <a:lumOff val="35000"/>
                  </a:schemeClr>
                </a:solidFill>
              </a:rPr>
              <a:t>Heavy multitaskers </a:t>
            </a:r>
            <a:r>
              <a:rPr lang="en-US" sz="2000" dirty="0">
                <a:solidFill>
                  <a:schemeClr val="tx1">
                    <a:lumMod val="65000"/>
                    <a:lumOff val="35000"/>
                  </a:schemeClr>
                </a:solidFill>
              </a:rPr>
              <a:t>are </a:t>
            </a:r>
            <a:r>
              <a:rPr lang="en-US" sz="2000" dirty="0">
                <a:solidFill>
                  <a:srgbClr val="C00000"/>
                </a:solidFill>
              </a:rPr>
              <a:t>easily distracted </a:t>
            </a:r>
            <a:r>
              <a:rPr lang="en-US" sz="2000" dirty="0">
                <a:solidFill>
                  <a:schemeClr val="tx1">
                    <a:lumMod val="65000"/>
                    <a:lumOff val="35000"/>
                  </a:schemeClr>
                </a:solidFill>
              </a:rPr>
              <a:t>and find it </a:t>
            </a:r>
            <a:r>
              <a:rPr lang="en-US" sz="2000" dirty="0">
                <a:solidFill>
                  <a:srgbClr val="C00000"/>
                </a:solidFill>
              </a:rPr>
              <a:t>difficult to filter irrelevant information</a:t>
            </a:r>
          </a:p>
        </p:txBody>
      </p:sp>
      <p:sp>
        <p:nvSpPr>
          <p:cNvPr id="4" name="Slide Number Placeholder 1">
            <a:extLst>
              <a:ext uri="{FF2B5EF4-FFF2-40B4-BE49-F238E27FC236}">
                <a16:creationId xmlns:a16="http://schemas.microsoft.com/office/drawing/2014/main" id="{F5264C6C-3520-8BB9-9B24-298C2B812E6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13</a:t>
            </a:fld>
            <a:endParaRPr lang="en-MY" dirty="0"/>
          </a:p>
        </p:txBody>
      </p:sp>
    </p:spTree>
    <p:extLst>
      <p:ext uri="{BB962C8B-B14F-4D97-AF65-F5344CB8AC3E}">
        <p14:creationId xmlns:p14="http://schemas.microsoft.com/office/powerpoint/2010/main" val="152640320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56E1B5-77E7-48AE-702E-9B089E7121A9}"/>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F42FAE40-EBC8-D63A-5DD1-6D726790EC8F}"/>
              </a:ext>
            </a:extLst>
          </p:cNvPr>
          <p:cNvSpPr txBox="1"/>
          <p:nvPr/>
        </p:nvSpPr>
        <p:spPr>
          <a:xfrm>
            <a:off x="1652669" y="415375"/>
            <a:ext cx="8875493"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Multitasking at Work</a:t>
            </a:r>
          </a:p>
        </p:txBody>
      </p:sp>
      <p:sp>
        <p:nvSpPr>
          <p:cNvPr id="24" name="Rectangle 23">
            <a:extLst>
              <a:ext uri="{FF2B5EF4-FFF2-40B4-BE49-F238E27FC236}">
                <a16:creationId xmlns:a16="http://schemas.microsoft.com/office/drawing/2014/main" id="{E890AD49-4DD6-1545-2D98-376D61837EB0}"/>
              </a:ext>
            </a:extLst>
          </p:cNvPr>
          <p:cNvSpPr/>
          <p:nvPr/>
        </p:nvSpPr>
        <p:spPr>
          <a:xfrm>
            <a:off x="1214476" y="1473664"/>
            <a:ext cx="9751878"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It is increasingly common for workers to multitask</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hospital workers have to attend to multiple screens in an operating room that provide new kinds of </a:t>
            </a:r>
            <a:r>
              <a:rPr lang="en-US" sz="2000" dirty="0">
                <a:solidFill>
                  <a:srgbClr val="C00000"/>
                </a:solidFill>
              </a:rPr>
              <a:t>real-time information</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This requires clinician’s constant attention to check </a:t>
            </a:r>
            <a:r>
              <a:rPr lang="en-US" sz="2000" dirty="0">
                <a:solidFill>
                  <a:srgbClr val="C00000"/>
                </a:solidFill>
              </a:rPr>
              <a:t>if any data is unusual or anomalous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Need to develop </a:t>
            </a:r>
            <a:r>
              <a:rPr lang="en-US" sz="2000" dirty="0">
                <a:solidFill>
                  <a:srgbClr val="C00000"/>
                </a:solidFill>
              </a:rPr>
              <a:t>new attention and scanning strategies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E934518F-098A-D7A3-7908-CC1A5277832E}"/>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14</a:t>
            </a:fld>
            <a:endParaRPr lang="en-MY" dirty="0"/>
          </a:p>
        </p:txBody>
      </p:sp>
    </p:spTree>
    <p:extLst>
      <p:ext uri="{BB962C8B-B14F-4D97-AF65-F5344CB8AC3E}">
        <p14:creationId xmlns:p14="http://schemas.microsoft.com/office/powerpoint/2010/main" val="1686551168"/>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5F120-26DD-EAA4-1E14-F5DEDC7761A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66FC71E-6CDF-B316-96D1-0172A0385C14}"/>
              </a:ext>
            </a:extLst>
          </p:cNvPr>
          <p:cNvSpPr txBox="1"/>
          <p:nvPr/>
        </p:nvSpPr>
        <p:spPr>
          <a:xfrm>
            <a:off x="1652669" y="415375"/>
            <a:ext cx="8875493"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Apps to Help People Refocus</a:t>
            </a:r>
          </a:p>
        </p:txBody>
      </p:sp>
      <p:sp>
        <p:nvSpPr>
          <p:cNvPr id="24" name="Rectangle 23">
            <a:extLst>
              <a:ext uri="{FF2B5EF4-FFF2-40B4-BE49-F238E27FC236}">
                <a16:creationId xmlns:a16="http://schemas.microsoft.com/office/drawing/2014/main" id="{6AA23EF1-CD2F-3475-A0B3-B8BD1EC81823}"/>
              </a:ext>
            </a:extLst>
          </p:cNvPr>
          <p:cNvSpPr/>
          <p:nvPr/>
        </p:nvSpPr>
        <p:spPr>
          <a:xfrm>
            <a:off x="1214476" y="1473664"/>
            <a:ext cx="9751878"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Apps have been designed </a:t>
            </a:r>
            <a:r>
              <a:rPr lang="en-US" sz="2000" dirty="0">
                <a:solidFill>
                  <a:srgbClr val="C00000"/>
                </a:solidFill>
              </a:rPr>
              <a:t>to help people get back on track or avoid being distracted</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many are designed to block or limit the distracting sources, such as notifications, newsfeeds and social media</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An example is </a:t>
            </a:r>
            <a:r>
              <a:rPr lang="en-US" sz="2000" dirty="0" err="1">
                <a:solidFill>
                  <a:schemeClr val="tx1">
                    <a:lumMod val="65000"/>
                    <a:lumOff val="35000"/>
                  </a:schemeClr>
                </a:solidFill>
              </a:rPr>
              <a:t>FocusMe</a:t>
            </a:r>
            <a:r>
              <a:rPr lang="en-US" sz="2000" dirty="0">
                <a:solidFill>
                  <a:schemeClr val="tx1">
                    <a:lumMod val="65000"/>
                    <a:lumOff val="35000"/>
                  </a:schemeClr>
                </a:solidFill>
              </a:rPr>
              <a:t> that claims to ““wall off online temptation”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help people improve their willpower so they can develop better digital habits</a:t>
            </a:r>
          </a:p>
        </p:txBody>
      </p:sp>
      <p:sp>
        <p:nvSpPr>
          <p:cNvPr id="4" name="Slide Number Placeholder 1">
            <a:extLst>
              <a:ext uri="{FF2B5EF4-FFF2-40B4-BE49-F238E27FC236}">
                <a16:creationId xmlns:a16="http://schemas.microsoft.com/office/drawing/2014/main" id="{BD6529AD-FE6A-9183-090F-F2106598F8F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15</a:t>
            </a:fld>
            <a:endParaRPr lang="en-MY" dirty="0"/>
          </a:p>
        </p:txBody>
      </p:sp>
    </p:spTree>
    <p:extLst>
      <p:ext uri="{BB962C8B-B14F-4D97-AF65-F5344CB8AC3E}">
        <p14:creationId xmlns:p14="http://schemas.microsoft.com/office/powerpoint/2010/main" val="2621822674"/>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CBB2A-70FA-944F-6139-A6B79ECD5CC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A5982DD-5229-0A3C-FAC7-EA278FD929CD}"/>
              </a:ext>
            </a:extLst>
          </p:cNvPr>
          <p:cNvSpPr txBox="1"/>
          <p:nvPr/>
        </p:nvSpPr>
        <p:spPr>
          <a:xfrm>
            <a:off x="2096444" y="479685"/>
            <a:ext cx="7999108"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Is it OK to use phone when driving?</a:t>
            </a:r>
          </a:p>
        </p:txBody>
      </p:sp>
      <p:sp>
        <p:nvSpPr>
          <p:cNvPr id="5" name="Slide Number Placeholder 1">
            <a:extLst>
              <a:ext uri="{FF2B5EF4-FFF2-40B4-BE49-F238E27FC236}">
                <a16:creationId xmlns:a16="http://schemas.microsoft.com/office/drawing/2014/main" id="{631507DB-F948-6F77-0569-74C534039F7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16</a:t>
            </a:fld>
            <a:endParaRPr lang="en-MY" dirty="0"/>
          </a:p>
        </p:txBody>
      </p:sp>
      <p:pic>
        <p:nvPicPr>
          <p:cNvPr id="1026" name="Picture 2" descr="Distracted Driving Michigan | Call Sam">
            <a:extLst>
              <a:ext uri="{FF2B5EF4-FFF2-40B4-BE49-F238E27FC236}">
                <a16:creationId xmlns:a16="http://schemas.microsoft.com/office/drawing/2014/main" id="{4A021488-D6B2-781C-1C6F-989A7E30DC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4599" y="2074295"/>
            <a:ext cx="7171634" cy="4016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93895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85172C-1D85-0B90-33F2-6675C27ECCB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7D267F17-449C-B415-C57A-91BF768B2597}"/>
              </a:ext>
            </a:extLst>
          </p:cNvPr>
          <p:cNvSpPr txBox="1"/>
          <p:nvPr/>
        </p:nvSpPr>
        <p:spPr>
          <a:xfrm>
            <a:off x="1652669" y="415375"/>
            <a:ext cx="8875493" cy="769441"/>
          </a:xfrm>
          <a:prstGeom prst="rect">
            <a:avLst/>
          </a:prstGeom>
          <a:noFill/>
        </p:spPr>
        <p:txBody>
          <a:bodyPr wrap="square" rtlCol="0">
            <a:spAutoFit/>
          </a:bodyPr>
          <a:lstStyle/>
          <a:p>
            <a:pPr algn="ctr"/>
            <a:r>
              <a:rPr lang="en-US" sz="4400" dirty="0">
                <a:solidFill>
                  <a:srgbClr val="C00000"/>
                </a:solidFill>
                <a:latin typeface="+mj-lt"/>
              </a:rPr>
              <a:t>No!</a:t>
            </a:r>
          </a:p>
        </p:txBody>
      </p:sp>
      <p:sp>
        <p:nvSpPr>
          <p:cNvPr id="24" name="Rectangle 23">
            <a:extLst>
              <a:ext uri="{FF2B5EF4-FFF2-40B4-BE49-F238E27FC236}">
                <a16:creationId xmlns:a16="http://schemas.microsoft.com/office/drawing/2014/main" id="{B71CA27E-49A7-0ACD-8D78-E5839936EBF7}"/>
              </a:ext>
            </a:extLst>
          </p:cNvPr>
          <p:cNvSpPr/>
          <p:nvPr/>
        </p:nvSpPr>
        <p:spPr>
          <a:xfrm>
            <a:off x="1214476" y="1166886"/>
            <a:ext cx="9751878" cy="559383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Driving is very demanding and drivers are prone to being distracted and causing accidents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drivers’ reaction times are longer to external events when talking on the phone in a car (Caird et al., 2018)</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Drivers often try to imagine what the other person’s face is like − the person to whom they are speaking</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Doing so competes with the processing resources needed to enable them to notice and react to what is in front of them</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when using their phones they rely more on their expectations about what is likely to happen next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But some drivers persist despite the dangers!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061D2AB0-F34B-2F04-6B0B-911B1DCFD8D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17</a:t>
            </a:fld>
            <a:endParaRPr lang="en-MY" dirty="0"/>
          </a:p>
        </p:txBody>
      </p:sp>
    </p:spTree>
    <p:extLst>
      <p:ext uri="{BB962C8B-B14F-4D97-AF65-F5344CB8AC3E}">
        <p14:creationId xmlns:p14="http://schemas.microsoft.com/office/powerpoint/2010/main" val="303611777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327808-6A2D-B26C-5839-2D6D4562344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9DE73A8-7136-147B-D8AA-99184E219F98}"/>
              </a:ext>
            </a:extLst>
          </p:cNvPr>
          <p:cNvSpPr txBox="1"/>
          <p:nvPr/>
        </p:nvSpPr>
        <p:spPr>
          <a:xfrm>
            <a:off x="1652669" y="415375"/>
            <a:ext cx="8875493"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Are hands-free phones safer to use when driving?</a:t>
            </a:r>
          </a:p>
        </p:txBody>
      </p:sp>
      <p:sp>
        <p:nvSpPr>
          <p:cNvPr id="24" name="Rectangle 23">
            <a:extLst>
              <a:ext uri="{FF2B5EF4-FFF2-40B4-BE49-F238E27FC236}">
                <a16:creationId xmlns:a16="http://schemas.microsoft.com/office/drawing/2014/main" id="{7BFC1216-D534-92EF-EFDE-E94B703C61FD}"/>
              </a:ext>
            </a:extLst>
          </p:cNvPr>
          <p:cNvSpPr/>
          <p:nvPr/>
        </p:nvSpPr>
        <p:spPr>
          <a:xfrm>
            <a:off x="1214476" y="1731083"/>
            <a:ext cx="9751878"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No, as same type of cognitive processing is happening when talking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 same thing happens when talking with front seat passenger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But both can stop in mid-sentence if a hazard is spotted  allowing the driver to switch immediately to the road</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So, it’s less dangerous talking to a front seat passenger than a remote person</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A remote person on the end of a phone is not privy to what the driver is seeing and will carry on the conversation when there is a hazard</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This makes it difficult for the driver to switch all their attention to the road</a:t>
            </a:r>
          </a:p>
        </p:txBody>
      </p:sp>
      <p:sp>
        <p:nvSpPr>
          <p:cNvPr id="4" name="Slide Number Placeholder 1">
            <a:extLst>
              <a:ext uri="{FF2B5EF4-FFF2-40B4-BE49-F238E27FC236}">
                <a16:creationId xmlns:a16="http://schemas.microsoft.com/office/drawing/2014/main" id="{D7176144-BB01-5C2C-F844-EC511E8586D9}"/>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18</a:t>
            </a:fld>
            <a:endParaRPr lang="en-MY" dirty="0"/>
          </a:p>
        </p:txBody>
      </p:sp>
    </p:spTree>
    <p:extLst>
      <p:ext uri="{BB962C8B-B14F-4D97-AF65-F5344CB8AC3E}">
        <p14:creationId xmlns:p14="http://schemas.microsoft.com/office/powerpoint/2010/main" val="719339189"/>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EDE739-B550-4002-27B8-8E536D191C15}"/>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46C56A34-BBAD-8689-6263-766841FC6310}"/>
              </a:ext>
            </a:extLst>
          </p:cNvPr>
          <p:cNvSpPr txBox="1"/>
          <p:nvPr/>
        </p:nvSpPr>
        <p:spPr>
          <a:xfrm>
            <a:off x="1030615" y="397445"/>
            <a:ext cx="101196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Design Implications for Attention</a:t>
            </a:r>
          </a:p>
        </p:txBody>
      </p:sp>
      <p:sp>
        <p:nvSpPr>
          <p:cNvPr id="24" name="Rectangle 23">
            <a:extLst>
              <a:ext uri="{FF2B5EF4-FFF2-40B4-BE49-F238E27FC236}">
                <a16:creationId xmlns:a16="http://schemas.microsoft.com/office/drawing/2014/main" id="{C8678AD4-017E-CD6A-AEF5-BB84942294EF}"/>
              </a:ext>
            </a:extLst>
          </p:cNvPr>
          <p:cNvSpPr/>
          <p:nvPr/>
        </p:nvSpPr>
        <p:spPr>
          <a:xfrm>
            <a:off x="1214476" y="1536537"/>
            <a:ext cx="9751878"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Context: </a:t>
            </a:r>
            <a:r>
              <a:rPr lang="en-US" sz="2000" dirty="0">
                <a:solidFill>
                  <a:srgbClr val="C00000"/>
                </a:solidFill>
              </a:rPr>
              <a:t>Make information salient </a:t>
            </a:r>
            <a:r>
              <a:rPr lang="en-US" sz="2000" dirty="0">
                <a:solidFill>
                  <a:schemeClr val="tx1">
                    <a:lumMod val="65000"/>
                    <a:lumOff val="35000"/>
                  </a:schemeClr>
                </a:solidFill>
              </a:rPr>
              <a:t>when it needs to be attended to at a given stage of a task</a:t>
            </a:r>
          </a:p>
          <a:p>
            <a:pPr marL="342900" indent="-342900" algn="just">
              <a:lnSpc>
                <a:spcPct val="150000"/>
              </a:lnSpc>
              <a:buFont typeface="Arial" panose="020B0604020202020204" pitchFamily="34" charset="0"/>
              <a:buChar char="•"/>
            </a:pPr>
            <a:r>
              <a:rPr lang="en-US" sz="2000" dirty="0">
                <a:solidFill>
                  <a:srgbClr val="C00000"/>
                </a:solidFill>
              </a:rPr>
              <a:t>Use techniques </a:t>
            </a:r>
            <a:r>
              <a:rPr lang="en-US" sz="2000" dirty="0">
                <a:solidFill>
                  <a:schemeClr val="tx1">
                    <a:lumMod val="65000"/>
                    <a:lumOff val="35000"/>
                  </a:schemeClr>
                </a:solidFill>
              </a:rPr>
              <a:t>to achieve this: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a:t>
            </a:r>
            <a:r>
              <a:rPr lang="en-US" sz="2000" dirty="0" err="1">
                <a:solidFill>
                  <a:schemeClr val="tx1">
                    <a:lumMod val="65000"/>
                    <a:lumOff val="35000"/>
                  </a:schemeClr>
                </a:solidFill>
              </a:rPr>
              <a:t>colour</a:t>
            </a:r>
            <a:r>
              <a:rPr lang="en-US" sz="2000" dirty="0">
                <a:solidFill>
                  <a:schemeClr val="tx1">
                    <a:lumMod val="65000"/>
                    <a:lumOff val="35000"/>
                  </a:schemeClr>
                </a:solidFill>
              </a:rPr>
              <a:t>, ordering, spacing, underlining, sequencing, and animation</a:t>
            </a:r>
          </a:p>
          <a:p>
            <a:pPr marL="342900" indent="-342900" algn="just">
              <a:lnSpc>
                <a:spcPct val="150000"/>
              </a:lnSpc>
              <a:buFont typeface="Arial" panose="020B0604020202020204" pitchFamily="34" charset="0"/>
              <a:buChar char="•"/>
            </a:pPr>
            <a:r>
              <a:rPr lang="en-US" sz="2000" dirty="0">
                <a:solidFill>
                  <a:srgbClr val="C00000"/>
                </a:solidFill>
              </a:rPr>
              <a:t>Avoid cluttering visual interfaces </a:t>
            </a:r>
            <a:r>
              <a:rPr lang="en-US" sz="2000" dirty="0">
                <a:solidFill>
                  <a:schemeClr val="tx1">
                    <a:lumMod val="65000"/>
                    <a:lumOff val="35000"/>
                  </a:schemeClr>
                </a:solidFill>
              </a:rPr>
              <a:t>with too much information</a:t>
            </a:r>
          </a:p>
          <a:p>
            <a:pPr marL="342900" indent="-342900" algn="just">
              <a:lnSpc>
                <a:spcPct val="150000"/>
              </a:lnSpc>
              <a:buFont typeface="Arial" panose="020B0604020202020204" pitchFamily="34" charset="0"/>
              <a:buChar char="•"/>
            </a:pPr>
            <a:r>
              <a:rPr lang="en-US" sz="2000" dirty="0">
                <a:solidFill>
                  <a:srgbClr val="C00000"/>
                </a:solidFill>
              </a:rPr>
              <a:t>Consider designing different ways </a:t>
            </a:r>
            <a:r>
              <a:rPr lang="en-US" sz="2000" dirty="0">
                <a:solidFill>
                  <a:schemeClr val="tx1">
                    <a:lumMod val="65000"/>
                    <a:lumOff val="35000"/>
                  </a:schemeClr>
                </a:solidFill>
              </a:rPr>
              <a:t>to support effective switching and returning to an interface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BB9FED7F-BB16-DC1E-0DC0-BBA7E07C907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19</a:t>
            </a:fld>
            <a:endParaRPr lang="en-MY" dirty="0"/>
          </a:p>
        </p:txBody>
      </p:sp>
    </p:spTree>
    <p:extLst>
      <p:ext uri="{BB962C8B-B14F-4D97-AF65-F5344CB8AC3E}">
        <p14:creationId xmlns:p14="http://schemas.microsoft.com/office/powerpoint/2010/main" val="65859945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F91112-E67B-52E0-5CE0-84E598D5ACC2}"/>
              </a:ext>
            </a:extLst>
          </p:cNvPr>
          <p:cNvSpPr txBox="1"/>
          <p:nvPr/>
        </p:nvSpPr>
        <p:spPr>
          <a:xfrm>
            <a:off x="1166992" y="884634"/>
            <a:ext cx="823913" cy="646112"/>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01</a:t>
            </a:r>
          </a:p>
        </p:txBody>
      </p:sp>
      <p:sp>
        <p:nvSpPr>
          <p:cNvPr id="3" name="TextBox 2">
            <a:extLst>
              <a:ext uri="{FF2B5EF4-FFF2-40B4-BE49-F238E27FC236}">
                <a16:creationId xmlns:a16="http://schemas.microsoft.com/office/drawing/2014/main" id="{0BC73770-F834-B3F6-8C54-7A5C1249A7AA}"/>
              </a:ext>
            </a:extLst>
          </p:cNvPr>
          <p:cNvSpPr txBox="1"/>
          <p:nvPr/>
        </p:nvSpPr>
        <p:spPr>
          <a:xfrm>
            <a:off x="2094786" y="656801"/>
            <a:ext cx="6485009"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WHAT IS COGNITION?</a:t>
            </a:r>
          </a:p>
        </p:txBody>
      </p:sp>
      <p:sp>
        <p:nvSpPr>
          <p:cNvPr id="4" name="TextBox 3">
            <a:extLst>
              <a:ext uri="{FF2B5EF4-FFF2-40B4-BE49-F238E27FC236}">
                <a16:creationId xmlns:a16="http://schemas.microsoft.com/office/drawing/2014/main" id="{BAF8E65B-A985-5225-3DBE-AE4CF54409A9}"/>
              </a:ext>
            </a:extLst>
          </p:cNvPr>
          <p:cNvSpPr txBox="1"/>
          <p:nvPr/>
        </p:nvSpPr>
        <p:spPr>
          <a:xfrm>
            <a:off x="1166992" y="1892362"/>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02</a:t>
            </a:r>
          </a:p>
        </p:txBody>
      </p:sp>
      <p:sp>
        <p:nvSpPr>
          <p:cNvPr id="6" name="TextBox 5">
            <a:extLst>
              <a:ext uri="{FF2B5EF4-FFF2-40B4-BE49-F238E27FC236}">
                <a16:creationId xmlns:a16="http://schemas.microsoft.com/office/drawing/2014/main" id="{2A3CD455-E96D-A90F-3D91-16AFB50725EE}"/>
              </a:ext>
            </a:extLst>
          </p:cNvPr>
          <p:cNvSpPr txBox="1"/>
          <p:nvPr/>
        </p:nvSpPr>
        <p:spPr>
          <a:xfrm>
            <a:off x="1166992" y="5447939"/>
            <a:ext cx="823913" cy="646113"/>
          </a:xfrm>
          <a:prstGeom prst="rect">
            <a:avLst/>
          </a:prstGeom>
          <a:noFill/>
        </p:spPr>
        <p:txBody>
          <a:bodyPr>
            <a:spAutoFit/>
          </a:bodyPr>
          <a:lstStyle/>
          <a:p>
            <a:pPr algn="ctr" eaLnBrk="1" fontAlgn="auto" hangingPunct="1">
              <a:spcBef>
                <a:spcPts val="0"/>
              </a:spcBef>
              <a:spcAft>
                <a:spcPts val="0"/>
              </a:spcAft>
              <a:defRPr/>
            </a:pPr>
            <a:r>
              <a:rPr lang="en-US" sz="3600" b="1" dirty="0">
                <a:solidFill>
                  <a:schemeClr val="accent3">
                    <a:lumMod val="75000"/>
                  </a:schemeClr>
                </a:solidFill>
                <a:latin typeface="+mj-lt"/>
              </a:rPr>
              <a:t>03</a:t>
            </a:r>
          </a:p>
        </p:txBody>
      </p:sp>
      <p:sp>
        <p:nvSpPr>
          <p:cNvPr id="14" name="Slide Number Placeholder 13">
            <a:extLst>
              <a:ext uri="{FF2B5EF4-FFF2-40B4-BE49-F238E27FC236}">
                <a16:creationId xmlns:a16="http://schemas.microsoft.com/office/drawing/2014/main" id="{57082154-5F28-3427-0747-570968D9939E}"/>
              </a:ext>
            </a:extLst>
          </p:cNvPr>
          <p:cNvSpPr>
            <a:spLocks noGrp="1"/>
          </p:cNvSpPr>
          <p:nvPr>
            <p:ph type="sldNum" sz="quarter" idx="11"/>
          </p:nvPr>
        </p:nvSpPr>
        <p:spPr/>
        <p:txBody>
          <a:bodyPr/>
          <a:lstStyle/>
          <a:p>
            <a:fld id="{7737D3DD-0AB3-4F16-99FA-6262B2B4036D}" type="slidenum">
              <a:rPr lang="en-MY" smtClean="0"/>
              <a:t>2</a:t>
            </a:fld>
            <a:endParaRPr lang="en-MY"/>
          </a:p>
        </p:txBody>
      </p:sp>
      <p:sp>
        <p:nvSpPr>
          <p:cNvPr id="15" name="TextBox 14">
            <a:extLst>
              <a:ext uri="{FF2B5EF4-FFF2-40B4-BE49-F238E27FC236}">
                <a16:creationId xmlns:a16="http://schemas.microsoft.com/office/drawing/2014/main" id="{7EC946D2-7E11-A49F-CFDD-1AC8AF53C957}"/>
              </a:ext>
            </a:extLst>
          </p:cNvPr>
          <p:cNvSpPr txBox="1"/>
          <p:nvPr/>
        </p:nvSpPr>
        <p:spPr>
          <a:xfrm>
            <a:off x="2094787" y="1684395"/>
            <a:ext cx="9928600" cy="3381695"/>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COGNITIVE PROCESSES &amp; DESIGN IMPLICATIONS</a:t>
            </a:r>
          </a:p>
          <a:p>
            <a:pPr eaLnBrk="1" fontAlgn="auto" hangingPunct="1">
              <a:lnSpc>
                <a:spcPct val="150000"/>
              </a:lnSpc>
              <a:spcBef>
                <a:spcPts val="0"/>
              </a:spcBef>
              <a:spcAft>
                <a:spcPts val="0"/>
              </a:spcAft>
              <a:defRPr/>
            </a:pPr>
            <a:r>
              <a:rPr lang="en-US" dirty="0">
                <a:solidFill>
                  <a:schemeClr val="tx1">
                    <a:lumMod val="75000"/>
                    <a:lumOff val="25000"/>
                  </a:schemeClr>
                </a:solidFill>
              </a:rPr>
              <a:t>Attention, Perception, Memory</a:t>
            </a:r>
          </a:p>
          <a:p>
            <a:pPr eaLnBrk="1" fontAlgn="auto" hangingPunct="1">
              <a:lnSpc>
                <a:spcPct val="150000"/>
              </a:lnSpc>
              <a:spcBef>
                <a:spcPts val="0"/>
              </a:spcBef>
              <a:spcAft>
                <a:spcPts val="0"/>
              </a:spcAft>
              <a:defRPr/>
            </a:pPr>
            <a:r>
              <a:rPr lang="en-US" dirty="0">
                <a:solidFill>
                  <a:schemeClr val="tx1">
                    <a:lumMod val="75000"/>
                    <a:lumOff val="25000"/>
                  </a:schemeClr>
                </a:solidFill>
              </a:rPr>
              <a:t>Learning</a:t>
            </a:r>
          </a:p>
          <a:p>
            <a:pPr eaLnBrk="1" fontAlgn="auto" hangingPunct="1">
              <a:lnSpc>
                <a:spcPct val="150000"/>
              </a:lnSpc>
              <a:spcBef>
                <a:spcPts val="0"/>
              </a:spcBef>
              <a:spcAft>
                <a:spcPts val="0"/>
              </a:spcAft>
              <a:defRPr/>
            </a:pPr>
            <a:r>
              <a:rPr lang="en-US" dirty="0">
                <a:solidFill>
                  <a:schemeClr val="tx1">
                    <a:lumMod val="75000"/>
                    <a:lumOff val="25000"/>
                  </a:schemeClr>
                </a:solidFill>
              </a:rPr>
              <a:t>Reading, speaking, listening</a:t>
            </a:r>
          </a:p>
          <a:p>
            <a:pPr eaLnBrk="1" fontAlgn="auto" hangingPunct="1">
              <a:lnSpc>
                <a:spcPct val="150000"/>
              </a:lnSpc>
              <a:spcBef>
                <a:spcPts val="0"/>
              </a:spcBef>
              <a:spcAft>
                <a:spcPts val="0"/>
              </a:spcAft>
              <a:defRPr/>
            </a:pPr>
            <a:r>
              <a:rPr lang="en-US" dirty="0">
                <a:solidFill>
                  <a:schemeClr val="tx1">
                    <a:lumMod val="75000"/>
                    <a:lumOff val="25000"/>
                  </a:schemeClr>
                </a:solidFill>
              </a:rPr>
              <a:t>Problem-solving, planning, reasoning and decision-making</a:t>
            </a:r>
          </a:p>
        </p:txBody>
      </p:sp>
      <p:sp>
        <p:nvSpPr>
          <p:cNvPr id="16" name="TextBox 15">
            <a:extLst>
              <a:ext uri="{FF2B5EF4-FFF2-40B4-BE49-F238E27FC236}">
                <a16:creationId xmlns:a16="http://schemas.microsoft.com/office/drawing/2014/main" id="{A535CD31-F92E-8B2C-2DA9-5474A8A188F5}"/>
              </a:ext>
            </a:extLst>
          </p:cNvPr>
          <p:cNvSpPr txBox="1"/>
          <p:nvPr/>
        </p:nvSpPr>
        <p:spPr>
          <a:xfrm>
            <a:off x="2094787" y="5241488"/>
            <a:ext cx="6154268" cy="854080"/>
          </a:xfrm>
          <a:prstGeom prst="rect">
            <a:avLst/>
          </a:prstGeom>
          <a:noFill/>
        </p:spPr>
        <p:txBody>
          <a:bodyPr wrap="square">
            <a:spAutoFit/>
          </a:bodyPr>
          <a:lstStyle/>
          <a:p>
            <a:pPr eaLnBrk="1" fontAlgn="auto" hangingPunct="1">
              <a:lnSpc>
                <a:spcPct val="150000"/>
              </a:lnSpc>
              <a:spcBef>
                <a:spcPts val="0"/>
              </a:spcBef>
              <a:spcAft>
                <a:spcPts val="0"/>
              </a:spcAft>
              <a:defRPr/>
            </a:pPr>
            <a:r>
              <a:rPr lang="en-US" sz="3600" dirty="0">
                <a:solidFill>
                  <a:schemeClr val="tx1">
                    <a:lumMod val="75000"/>
                    <a:lumOff val="25000"/>
                  </a:schemeClr>
                </a:solidFill>
              </a:rPr>
              <a:t>COGNITIVE FRAMEWORKS</a:t>
            </a:r>
          </a:p>
        </p:txBody>
      </p:sp>
    </p:spTree>
    <p:extLst>
      <p:ext uri="{BB962C8B-B14F-4D97-AF65-F5344CB8AC3E}">
        <p14:creationId xmlns:p14="http://schemas.microsoft.com/office/powerpoint/2010/main" val="26121941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20000" decel="6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accel="20000" decel="6000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accel="20000" decel="6000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000" fill="hold"/>
                                        <p:tgtEl>
                                          <p:spTgt spid="4"/>
                                        </p:tgtEl>
                                        <p:attrNameLst>
                                          <p:attrName>ppt_x</p:attrName>
                                        </p:attrNameLst>
                                      </p:cBhvr>
                                      <p:tavLst>
                                        <p:tav tm="0">
                                          <p:val>
                                            <p:strVal val="#ppt_x"/>
                                          </p:val>
                                        </p:tav>
                                        <p:tav tm="100000">
                                          <p:val>
                                            <p:strVal val="#ppt_x"/>
                                          </p:val>
                                        </p:tav>
                                      </p:tavLst>
                                    </p:anim>
                                    <p:anim calcmode="lin" valueType="num">
                                      <p:cBhvr additive="base">
                                        <p:cTn id="16" dur="10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accel="20000" decel="6000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000" fill="hold"/>
                                        <p:tgtEl>
                                          <p:spTgt spid="6"/>
                                        </p:tgtEl>
                                        <p:attrNameLst>
                                          <p:attrName>ppt_x</p:attrName>
                                        </p:attrNameLst>
                                      </p:cBhvr>
                                      <p:tavLst>
                                        <p:tav tm="0">
                                          <p:val>
                                            <p:strVal val="#ppt_x"/>
                                          </p:val>
                                        </p:tav>
                                        <p:tav tm="100000">
                                          <p:val>
                                            <p:strVal val="#ppt_x"/>
                                          </p:val>
                                        </p:tav>
                                      </p:tavLst>
                                    </p:anim>
                                    <p:anim calcmode="lin" valueType="num">
                                      <p:cBhvr additive="base">
                                        <p:cTn id="20" dur="10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accel="20000" decel="6000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1000" fill="hold"/>
                                        <p:tgtEl>
                                          <p:spTgt spid="15"/>
                                        </p:tgtEl>
                                        <p:attrNameLst>
                                          <p:attrName>ppt_x</p:attrName>
                                        </p:attrNameLst>
                                      </p:cBhvr>
                                      <p:tavLst>
                                        <p:tav tm="0">
                                          <p:val>
                                            <p:strVal val="#ppt_x"/>
                                          </p:val>
                                        </p:tav>
                                        <p:tav tm="100000">
                                          <p:val>
                                            <p:strVal val="#ppt_x"/>
                                          </p:val>
                                        </p:tav>
                                      </p:tavLst>
                                    </p:anim>
                                    <p:anim calcmode="lin" valueType="num">
                                      <p:cBhvr additive="base">
                                        <p:cTn id="24" dur="1000" fill="hold"/>
                                        <p:tgtEl>
                                          <p:spTgt spid="15"/>
                                        </p:tgtEl>
                                        <p:attrNameLst>
                                          <p:attrName>ppt_y</p:attrName>
                                        </p:attrNameLst>
                                      </p:cBhvr>
                                      <p:tavLst>
                                        <p:tav tm="0">
                                          <p:val>
                                            <p:strVal val="1+#ppt_h/2"/>
                                          </p:val>
                                        </p:tav>
                                        <p:tav tm="100000">
                                          <p:val>
                                            <p:strVal val="#ppt_y"/>
                                          </p:val>
                                        </p:tav>
                                      </p:tavLst>
                                    </p:anim>
                                  </p:childTnLst>
                                </p:cTn>
                              </p:par>
                              <p:par>
                                <p:cTn id="25" presetID="2" presetClass="entr" presetSubtype="4" accel="20000" decel="6000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1000" fill="hold"/>
                                        <p:tgtEl>
                                          <p:spTgt spid="16"/>
                                        </p:tgtEl>
                                        <p:attrNameLst>
                                          <p:attrName>ppt_x</p:attrName>
                                        </p:attrNameLst>
                                      </p:cBhvr>
                                      <p:tavLst>
                                        <p:tav tm="0">
                                          <p:val>
                                            <p:strVal val="#ppt_x"/>
                                          </p:val>
                                        </p:tav>
                                        <p:tav tm="100000">
                                          <p:val>
                                            <p:strVal val="#ppt_x"/>
                                          </p:val>
                                        </p:tav>
                                      </p:tavLst>
                                    </p:anim>
                                    <p:anim calcmode="lin" valueType="num">
                                      <p:cBhvr additive="base">
                                        <p:cTn id="28"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6" grpId="0"/>
      <p:bldP spid="15" grpId="0"/>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BEA699-362F-7222-7510-2CF95D013D8C}"/>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21B6422-CACD-7D79-6665-9A87E57BC273}"/>
              </a:ext>
            </a:extLst>
          </p:cNvPr>
          <p:cNvSpPr txBox="1"/>
          <p:nvPr/>
        </p:nvSpPr>
        <p:spPr>
          <a:xfrm>
            <a:off x="1652669" y="415375"/>
            <a:ext cx="8875493"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Cognitive Process: </a:t>
            </a:r>
            <a:r>
              <a:rPr lang="en-US" sz="4400" dirty="0">
                <a:solidFill>
                  <a:srgbClr val="C00000"/>
                </a:solidFill>
                <a:latin typeface="+mj-lt"/>
              </a:rPr>
              <a:t>Perception</a:t>
            </a:r>
          </a:p>
        </p:txBody>
      </p:sp>
      <p:sp>
        <p:nvSpPr>
          <p:cNvPr id="24" name="Rectangle 23">
            <a:extLst>
              <a:ext uri="{FF2B5EF4-FFF2-40B4-BE49-F238E27FC236}">
                <a16:creationId xmlns:a16="http://schemas.microsoft.com/office/drawing/2014/main" id="{F86A3AD2-FAFF-79E1-F0CA-C29E900DFB88}"/>
              </a:ext>
            </a:extLst>
          </p:cNvPr>
          <p:cNvSpPr/>
          <p:nvPr/>
        </p:nvSpPr>
        <p:spPr>
          <a:xfrm>
            <a:off x="1214476" y="1554116"/>
            <a:ext cx="9751878"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How information </a:t>
            </a:r>
            <a:r>
              <a:rPr lang="en-US" sz="2000" dirty="0">
                <a:solidFill>
                  <a:srgbClr val="5F5F5F"/>
                </a:solidFill>
              </a:rPr>
              <a:t>is</a:t>
            </a:r>
            <a:r>
              <a:rPr lang="en-US" sz="2000" dirty="0">
                <a:solidFill>
                  <a:srgbClr val="C00000"/>
                </a:solidFill>
              </a:rPr>
              <a:t> acquired from the world </a:t>
            </a:r>
            <a:r>
              <a:rPr lang="en-US" sz="2000" dirty="0">
                <a:solidFill>
                  <a:schemeClr val="tx1">
                    <a:lumMod val="65000"/>
                    <a:lumOff val="35000"/>
                  </a:schemeClr>
                </a:solidFill>
              </a:rPr>
              <a:t>and transformed into experiences</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Obvious implication is to </a:t>
            </a:r>
            <a:r>
              <a:rPr lang="en-US" sz="2000" dirty="0">
                <a:solidFill>
                  <a:srgbClr val="C00000"/>
                </a:solidFill>
              </a:rPr>
              <a:t>design representations</a:t>
            </a:r>
            <a:r>
              <a:rPr lang="en-US" sz="2000" dirty="0">
                <a:solidFill>
                  <a:schemeClr val="tx1">
                    <a:lumMod val="65000"/>
                    <a:lumOff val="35000"/>
                  </a:schemeClr>
                </a:solidFill>
              </a:rPr>
              <a:t> that are readily perceivable, for instance: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800100" lvl="1" indent="-342900" algn="just">
              <a:lnSpc>
                <a:spcPct val="150000"/>
              </a:lnSpc>
              <a:buFont typeface="Arial" panose="020B0604020202020204" pitchFamily="34" charset="0"/>
              <a:buChar char="•"/>
            </a:pPr>
            <a:r>
              <a:rPr lang="en-US" sz="2000" dirty="0">
                <a:solidFill>
                  <a:srgbClr val="C00000"/>
                </a:solidFill>
              </a:rPr>
              <a:t>Text</a:t>
            </a:r>
            <a:r>
              <a:rPr lang="en-US" sz="2000" dirty="0">
                <a:solidFill>
                  <a:schemeClr val="tx1">
                    <a:lumMod val="65000"/>
                    <a:lumOff val="35000"/>
                  </a:schemeClr>
                </a:solidFill>
              </a:rPr>
              <a:t> should be legible</a:t>
            </a:r>
          </a:p>
          <a:p>
            <a:pPr marL="800100" lvl="1"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800100" lvl="1" indent="-342900" algn="just">
              <a:lnSpc>
                <a:spcPct val="150000"/>
              </a:lnSpc>
              <a:buFont typeface="Arial" panose="020B0604020202020204" pitchFamily="34" charset="0"/>
              <a:buChar char="•"/>
            </a:pPr>
            <a:r>
              <a:rPr lang="en-US" sz="2000" dirty="0">
                <a:solidFill>
                  <a:srgbClr val="C00000"/>
                </a:solidFill>
              </a:rPr>
              <a:t>Icons</a:t>
            </a:r>
            <a:r>
              <a:rPr lang="en-US" sz="2000" dirty="0">
                <a:solidFill>
                  <a:schemeClr val="tx1">
                    <a:lumMod val="65000"/>
                    <a:lumOff val="35000"/>
                  </a:schemeClr>
                </a:solidFill>
              </a:rPr>
              <a:t> should be easy to distinguish and read</a:t>
            </a:r>
          </a:p>
        </p:txBody>
      </p:sp>
      <p:sp>
        <p:nvSpPr>
          <p:cNvPr id="4" name="Slide Number Placeholder 1">
            <a:extLst>
              <a:ext uri="{FF2B5EF4-FFF2-40B4-BE49-F238E27FC236}">
                <a16:creationId xmlns:a16="http://schemas.microsoft.com/office/drawing/2014/main" id="{243C2532-A276-2269-893E-C82C869AE7F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20</a:t>
            </a:fld>
            <a:endParaRPr lang="en-MY" dirty="0"/>
          </a:p>
        </p:txBody>
      </p:sp>
    </p:spTree>
    <p:extLst>
      <p:ext uri="{BB962C8B-B14F-4D97-AF65-F5344CB8AC3E}">
        <p14:creationId xmlns:p14="http://schemas.microsoft.com/office/powerpoint/2010/main" val="2706276711"/>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961E1E-3F95-4CBC-6ED3-BFBCCED28F8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8EB845C-FD57-2356-C153-59819A5ECEED}"/>
              </a:ext>
            </a:extLst>
          </p:cNvPr>
          <p:cNvSpPr txBox="1"/>
          <p:nvPr/>
        </p:nvSpPr>
        <p:spPr>
          <a:xfrm>
            <a:off x="1903524" y="408583"/>
            <a:ext cx="7999108"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mj-lt"/>
              </a:rPr>
              <a:t>Activity</a:t>
            </a:r>
          </a:p>
        </p:txBody>
      </p:sp>
      <p:sp>
        <p:nvSpPr>
          <p:cNvPr id="24" name="Rectangle 23">
            <a:extLst>
              <a:ext uri="{FF2B5EF4-FFF2-40B4-BE49-F238E27FC236}">
                <a16:creationId xmlns:a16="http://schemas.microsoft.com/office/drawing/2014/main" id="{BF27035F-87E9-8D1A-CFC8-289269CA0BA4}"/>
              </a:ext>
            </a:extLst>
          </p:cNvPr>
          <p:cNvSpPr/>
          <p:nvPr/>
        </p:nvSpPr>
        <p:spPr>
          <a:xfrm>
            <a:off x="300258" y="2351373"/>
            <a:ext cx="2825256" cy="1900520"/>
          </a:xfrm>
          <a:prstGeom prst="rect">
            <a:avLst/>
          </a:prstGeom>
        </p:spPr>
        <p:txBody>
          <a:bodyPr wrap="square">
            <a:spAutoFit/>
          </a:bodyPr>
          <a:lstStyle/>
          <a:p>
            <a:pPr>
              <a:lnSpc>
                <a:spcPct val="150000"/>
              </a:lnSpc>
            </a:pPr>
            <a:r>
              <a:rPr lang="en-US" sz="2000" dirty="0">
                <a:solidFill>
                  <a:schemeClr val="tx1">
                    <a:lumMod val="65000"/>
                    <a:lumOff val="35000"/>
                  </a:schemeClr>
                </a:solidFill>
              </a:rPr>
              <a:t>Is </a:t>
            </a:r>
            <a:r>
              <a:rPr lang="en-US" sz="2000" dirty="0" err="1">
                <a:solidFill>
                  <a:schemeClr val="tx1">
                    <a:lumMod val="65000"/>
                    <a:lumOff val="35000"/>
                  </a:schemeClr>
                </a:solidFill>
              </a:rPr>
              <a:t>colour</a:t>
            </a:r>
            <a:r>
              <a:rPr lang="en-US" sz="2000" dirty="0">
                <a:solidFill>
                  <a:schemeClr val="tx1">
                    <a:lumMod val="65000"/>
                    <a:lumOff val="35000"/>
                  </a:schemeClr>
                </a:solidFill>
              </a:rPr>
              <a:t> contrast good?</a:t>
            </a:r>
          </a:p>
          <a:p>
            <a:pPr>
              <a:lnSpc>
                <a:spcPct val="150000"/>
              </a:lnSpc>
            </a:pPr>
            <a:r>
              <a:rPr lang="en-US" sz="2000" dirty="0">
                <a:solidFill>
                  <a:schemeClr val="tx1">
                    <a:lumMod val="65000"/>
                    <a:lumOff val="35000"/>
                  </a:schemeClr>
                </a:solidFill>
              </a:rPr>
              <a:t>Find Italian</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88335A3D-F97E-CFFC-AC12-7DC47F9242C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21</a:t>
            </a:fld>
            <a:endParaRPr lang="en-MY" dirty="0"/>
          </a:p>
        </p:txBody>
      </p:sp>
      <p:pic>
        <p:nvPicPr>
          <p:cNvPr id="1026" name="Picture 2" descr="Creative Thinking icon SVG Vector &amp; PNG ...">
            <a:extLst>
              <a:ext uri="{FF2B5EF4-FFF2-40B4-BE49-F238E27FC236}">
                <a16:creationId xmlns:a16="http://schemas.microsoft.com/office/drawing/2014/main" id="{F27C0C39-6510-11EF-D0D7-71A1A34270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832" y="418968"/>
            <a:ext cx="1666552" cy="179771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Object 2" descr="Screenshot of one way to structure information on a web page.">
            <a:extLst>
              <a:ext uri="{FF2B5EF4-FFF2-40B4-BE49-F238E27FC236}">
                <a16:creationId xmlns:a16="http://schemas.microsoft.com/office/drawing/2014/main" id="{F1B405B3-CC8C-2E5C-23CC-ABCE04ECEB35}"/>
              </a:ext>
            </a:extLst>
          </p:cNvPr>
          <p:cNvGraphicFramePr>
            <a:graphicFrameLocks noChangeAspect="1"/>
          </p:cNvGraphicFramePr>
          <p:nvPr>
            <p:extLst>
              <p:ext uri="{D42A27DB-BD31-4B8C-83A1-F6EECF244321}">
                <p14:modId xmlns:p14="http://schemas.microsoft.com/office/powerpoint/2010/main" val="739891984"/>
              </p:ext>
            </p:extLst>
          </p:nvPr>
        </p:nvGraphicFramePr>
        <p:xfrm>
          <a:off x="2747855" y="1105409"/>
          <a:ext cx="6685121" cy="5692737"/>
        </p:xfrm>
        <a:graphic>
          <a:graphicData uri="http://schemas.openxmlformats.org/presentationml/2006/ole">
            <mc:AlternateContent xmlns:mc="http://schemas.openxmlformats.org/markup-compatibility/2006">
              <mc:Choice xmlns:v="urn:schemas-microsoft-com:vml" Requires="v">
                <p:oleObj name="Document" r:id="rId3" imgW="4431792" imgH="3633216" progId="Word.Document.8">
                  <p:embed/>
                </p:oleObj>
              </mc:Choice>
              <mc:Fallback>
                <p:oleObj name="Document" r:id="rId3" imgW="4431792" imgH="3633216" progId="Word.Document.8">
                  <p:embed/>
                  <p:pic>
                    <p:nvPicPr>
                      <p:cNvPr id="37890" name="Object 2" descr="Screenshot of one way to structure information on a web p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7855" y="1105409"/>
                        <a:ext cx="6685121" cy="5692737"/>
                      </a:xfrm>
                      <a:prstGeom prst="rect">
                        <a:avLst/>
                      </a:prstGeom>
                      <a:noFill/>
                    </p:spPr>
                  </p:pic>
                </p:oleObj>
              </mc:Fallback>
            </mc:AlternateContent>
          </a:graphicData>
        </a:graphic>
      </p:graphicFrame>
    </p:spTree>
    <p:extLst>
      <p:ext uri="{BB962C8B-B14F-4D97-AF65-F5344CB8AC3E}">
        <p14:creationId xmlns:p14="http://schemas.microsoft.com/office/powerpoint/2010/main" val="3704217417"/>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F2FD61-7148-950F-F182-6788779FCDC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1610E2E-7717-5F63-6B61-889C7F059D7B}"/>
              </a:ext>
            </a:extLst>
          </p:cNvPr>
          <p:cNvSpPr txBox="1"/>
          <p:nvPr/>
        </p:nvSpPr>
        <p:spPr>
          <a:xfrm>
            <a:off x="1903524" y="408583"/>
            <a:ext cx="7999108"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mj-lt"/>
              </a:rPr>
              <a:t>Activity</a:t>
            </a:r>
          </a:p>
        </p:txBody>
      </p:sp>
      <p:sp>
        <p:nvSpPr>
          <p:cNvPr id="24" name="Rectangle 23">
            <a:extLst>
              <a:ext uri="{FF2B5EF4-FFF2-40B4-BE49-F238E27FC236}">
                <a16:creationId xmlns:a16="http://schemas.microsoft.com/office/drawing/2014/main" id="{EBB06B8A-4BEF-A517-0509-675DDD2665B2}"/>
              </a:ext>
            </a:extLst>
          </p:cNvPr>
          <p:cNvSpPr/>
          <p:nvPr/>
        </p:nvSpPr>
        <p:spPr>
          <a:xfrm>
            <a:off x="367059" y="2467595"/>
            <a:ext cx="2417502" cy="2362185"/>
          </a:xfrm>
          <a:prstGeom prst="rect">
            <a:avLst/>
          </a:prstGeom>
        </p:spPr>
        <p:txBody>
          <a:bodyPr wrap="square">
            <a:spAutoFit/>
          </a:bodyPr>
          <a:lstStyle/>
          <a:p>
            <a:pPr>
              <a:lnSpc>
                <a:spcPct val="150000"/>
              </a:lnSpc>
            </a:pPr>
            <a:r>
              <a:rPr lang="en-US" sz="2000" dirty="0">
                <a:solidFill>
                  <a:schemeClr val="tx1">
                    <a:lumMod val="65000"/>
                    <a:lumOff val="35000"/>
                  </a:schemeClr>
                </a:solidFill>
              </a:rPr>
              <a:t>Are borders and white space better?</a:t>
            </a:r>
          </a:p>
          <a:p>
            <a:pPr>
              <a:lnSpc>
                <a:spcPct val="150000"/>
              </a:lnSpc>
            </a:pPr>
            <a:r>
              <a:rPr lang="en-US" sz="2000" dirty="0">
                <a:solidFill>
                  <a:schemeClr val="tx1">
                    <a:lumMod val="65000"/>
                    <a:lumOff val="35000"/>
                  </a:schemeClr>
                </a:solidFill>
              </a:rPr>
              <a:t>Find French</a:t>
            </a:r>
          </a:p>
          <a:p>
            <a:pPr marL="342900" indent="-342900">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222E7926-D0CB-DD26-C38C-9B2168D797B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22</a:t>
            </a:fld>
            <a:endParaRPr lang="en-MY" dirty="0"/>
          </a:p>
        </p:txBody>
      </p:sp>
      <p:pic>
        <p:nvPicPr>
          <p:cNvPr id="1026" name="Picture 2" descr="Creative Thinking icon SVG Vector &amp; PNG ...">
            <a:extLst>
              <a:ext uri="{FF2B5EF4-FFF2-40B4-BE49-F238E27FC236}">
                <a16:creationId xmlns:a16="http://schemas.microsoft.com/office/drawing/2014/main" id="{CDAA7A13-B958-8901-F369-49AEAE4E38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832" y="418968"/>
            <a:ext cx="1666552" cy="179771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Object 2" descr="Screenshot of another way to structure information on a web page.">
            <a:extLst>
              <a:ext uri="{FF2B5EF4-FFF2-40B4-BE49-F238E27FC236}">
                <a16:creationId xmlns:a16="http://schemas.microsoft.com/office/drawing/2014/main" id="{2FE97C83-C182-0C56-3EFD-37E1BE489B7A}"/>
              </a:ext>
            </a:extLst>
          </p:cNvPr>
          <p:cNvGraphicFramePr>
            <a:graphicFrameLocks noChangeAspect="1"/>
          </p:cNvGraphicFramePr>
          <p:nvPr>
            <p:extLst>
              <p:ext uri="{D42A27DB-BD31-4B8C-83A1-F6EECF244321}">
                <p14:modId xmlns:p14="http://schemas.microsoft.com/office/powerpoint/2010/main" val="794043777"/>
              </p:ext>
            </p:extLst>
          </p:nvPr>
        </p:nvGraphicFramePr>
        <p:xfrm>
          <a:off x="2784561" y="1034463"/>
          <a:ext cx="6622878" cy="5763683"/>
        </p:xfrm>
        <a:graphic>
          <a:graphicData uri="http://schemas.openxmlformats.org/presentationml/2006/ole">
            <mc:AlternateContent xmlns:mc="http://schemas.openxmlformats.org/markup-compatibility/2006">
              <mc:Choice xmlns:v="urn:schemas-microsoft-com:vml" Requires="v">
                <p:oleObj name="Document" r:id="rId3" imgW="4431792" imgH="3712464" progId="Word.Document.8">
                  <p:embed/>
                </p:oleObj>
              </mc:Choice>
              <mc:Fallback>
                <p:oleObj name="Document" r:id="rId3" imgW="4431792" imgH="3712464" progId="Word.Document.8">
                  <p:embed/>
                  <p:pic>
                    <p:nvPicPr>
                      <p:cNvPr id="39938" name="Object 2" descr="Screenshot of another way to structure information on a web p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4561" y="1034463"/>
                        <a:ext cx="6622878" cy="5763683"/>
                      </a:xfrm>
                      <a:prstGeom prst="rect">
                        <a:avLst/>
                      </a:prstGeom>
                      <a:noFill/>
                    </p:spPr>
                  </p:pic>
                </p:oleObj>
              </mc:Fallback>
            </mc:AlternateContent>
          </a:graphicData>
        </a:graphic>
      </p:graphicFrame>
    </p:spTree>
    <p:extLst>
      <p:ext uri="{BB962C8B-B14F-4D97-AF65-F5344CB8AC3E}">
        <p14:creationId xmlns:p14="http://schemas.microsoft.com/office/powerpoint/2010/main" val="3750818100"/>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BFEF98-C8E2-600F-41FB-8E80FE26E20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3338462-626E-1247-21A5-2AF2959862F0}"/>
              </a:ext>
            </a:extLst>
          </p:cNvPr>
          <p:cNvSpPr txBox="1"/>
          <p:nvPr/>
        </p:nvSpPr>
        <p:spPr>
          <a:xfrm>
            <a:off x="1652669" y="415375"/>
            <a:ext cx="8875493"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Findings based on Activity</a:t>
            </a:r>
          </a:p>
        </p:txBody>
      </p:sp>
      <p:sp>
        <p:nvSpPr>
          <p:cNvPr id="24" name="Rectangle 23">
            <a:extLst>
              <a:ext uri="{FF2B5EF4-FFF2-40B4-BE49-F238E27FC236}">
                <a16:creationId xmlns:a16="http://schemas.microsoft.com/office/drawing/2014/main" id="{0FBC27A1-FB6F-2753-C7E7-83CAD29ADADC}"/>
              </a:ext>
            </a:extLst>
          </p:cNvPr>
          <p:cNvSpPr/>
          <p:nvPr/>
        </p:nvSpPr>
        <p:spPr>
          <a:xfrm>
            <a:off x="1214476" y="1473664"/>
            <a:ext cx="9751878"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Weller (2004) found people took less time to locate items for information that was grouped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Using </a:t>
            </a:r>
            <a:r>
              <a:rPr lang="en-US" sz="2000" dirty="0">
                <a:solidFill>
                  <a:srgbClr val="C00000"/>
                </a:solidFill>
              </a:rPr>
              <a:t>a border </a:t>
            </a:r>
            <a:r>
              <a:rPr lang="en-US" sz="2000" dirty="0">
                <a:solidFill>
                  <a:schemeClr val="tx1">
                    <a:lumMod val="65000"/>
                    <a:lumOff val="35000"/>
                  </a:schemeClr>
                </a:solidFill>
              </a:rPr>
              <a:t>(2nd screen) compared with using </a:t>
            </a:r>
            <a:r>
              <a:rPr lang="en-US" sz="2000" dirty="0">
                <a:solidFill>
                  <a:srgbClr val="C00000"/>
                </a:solidFill>
              </a:rPr>
              <a:t>color contrast </a:t>
            </a:r>
            <a:r>
              <a:rPr lang="en-US" sz="2000" dirty="0">
                <a:solidFill>
                  <a:schemeClr val="tx1">
                    <a:lumMod val="65000"/>
                    <a:lumOff val="35000"/>
                  </a:schemeClr>
                </a:solidFill>
              </a:rPr>
              <a:t>(1st screen)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Some argue that </a:t>
            </a:r>
            <a:r>
              <a:rPr lang="en-US" sz="2000" dirty="0">
                <a:solidFill>
                  <a:srgbClr val="C00000"/>
                </a:solidFill>
              </a:rPr>
              <a:t>too much white space </a:t>
            </a:r>
            <a:r>
              <a:rPr lang="en-US" sz="2000" dirty="0">
                <a:solidFill>
                  <a:schemeClr val="tx1">
                    <a:lumMod val="65000"/>
                    <a:lumOff val="35000"/>
                  </a:schemeClr>
                </a:solidFill>
              </a:rPr>
              <a:t>on web pages is detrimental to search process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Makes it hard to find information</a:t>
            </a:r>
          </a:p>
          <a:p>
            <a:pPr algn="just">
              <a:lnSpc>
                <a:spcPct val="150000"/>
              </a:lnSpc>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Do you agree?</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6387AA63-F15A-135E-2EEE-F23833B4CBA1}"/>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23</a:t>
            </a:fld>
            <a:endParaRPr lang="en-MY" dirty="0"/>
          </a:p>
        </p:txBody>
      </p:sp>
    </p:spTree>
    <p:extLst>
      <p:ext uri="{BB962C8B-B14F-4D97-AF65-F5344CB8AC3E}">
        <p14:creationId xmlns:p14="http://schemas.microsoft.com/office/powerpoint/2010/main" val="3526113124"/>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21C055-3AD2-B3FC-96DF-D2AD62712E3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4CADA93F-DF1B-FD62-002F-1A50108B2A82}"/>
              </a:ext>
            </a:extLst>
          </p:cNvPr>
          <p:cNvSpPr txBox="1"/>
          <p:nvPr/>
        </p:nvSpPr>
        <p:spPr>
          <a:xfrm>
            <a:off x="1903524" y="408583"/>
            <a:ext cx="7999108"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mj-lt"/>
              </a:rPr>
              <a:t>Activity</a:t>
            </a:r>
          </a:p>
        </p:txBody>
      </p:sp>
      <p:sp>
        <p:nvSpPr>
          <p:cNvPr id="24" name="Rectangle 23">
            <a:extLst>
              <a:ext uri="{FF2B5EF4-FFF2-40B4-BE49-F238E27FC236}">
                <a16:creationId xmlns:a16="http://schemas.microsoft.com/office/drawing/2014/main" id="{98DCACD3-7658-8364-4C49-A003E277A687}"/>
              </a:ext>
            </a:extLst>
          </p:cNvPr>
          <p:cNvSpPr/>
          <p:nvPr/>
        </p:nvSpPr>
        <p:spPr>
          <a:xfrm>
            <a:off x="3197047" y="1297496"/>
            <a:ext cx="5590342" cy="515526"/>
          </a:xfrm>
          <a:prstGeom prst="rect">
            <a:avLst/>
          </a:prstGeom>
        </p:spPr>
        <p:txBody>
          <a:bodyPr wrap="square">
            <a:spAutoFit/>
          </a:bodyPr>
          <a:lstStyle/>
          <a:p>
            <a:pPr algn="ctr">
              <a:lnSpc>
                <a:spcPct val="150000"/>
              </a:lnSpc>
            </a:pPr>
            <a:r>
              <a:rPr lang="en-US" sz="2000" dirty="0">
                <a:solidFill>
                  <a:schemeClr val="tx1">
                    <a:lumMod val="65000"/>
                    <a:lumOff val="35000"/>
                  </a:schemeClr>
                </a:solidFill>
              </a:rPr>
              <a:t>Which is the easiest to read and why?</a:t>
            </a:r>
          </a:p>
        </p:txBody>
      </p:sp>
      <p:sp>
        <p:nvSpPr>
          <p:cNvPr id="4" name="Slide Number Placeholder 1">
            <a:extLst>
              <a:ext uri="{FF2B5EF4-FFF2-40B4-BE49-F238E27FC236}">
                <a16:creationId xmlns:a16="http://schemas.microsoft.com/office/drawing/2014/main" id="{422B4F6A-064C-8F24-070A-A9AA14E8F6C3}"/>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24</a:t>
            </a:fld>
            <a:endParaRPr lang="en-MY" dirty="0"/>
          </a:p>
        </p:txBody>
      </p:sp>
      <p:pic>
        <p:nvPicPr>
          <p:cNvPr id="1026" name="Picture 2" descr="Creative Thinking icon SVG Vector &amp; PNG ...">
            <a:extLst>
              <a:ext uri="{FF2B5EF4-FFF2-40B4-BE49-F238E27FC236}">
                <a16:creationId xmlns:a16="http://schemas.microsoft.com/office/drawing/2014/main" id="{4C7C3312-D155-C01E-E445-0DE3334AEF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832" y="418968"/>
            <a:ext cx="1666552" cy="179771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4" descr="The words &quot;What is the time?&quot; in red on a green marble background.">
            <a:extLst>
              <a:ext uri="{FF2B5EF4-FFF2-40B4-BE49-F238E27FC236}">
                <a16:creationId xmlns:a16="http://schemas.microsoft.com/office/drawing/2014/main" id="{60C07CE3-AB5C-3154-3AC3-8F07BD55EED8}"/>
              </a:ext>
            </a:extLst>
          </p:cNvPr>
          <p:cNvSpPr>
            <a:spLocks noChangeArrowheads="1"/>
          </p:cNvSpPr>
          <p:nvPr/>
        </p:nvSpPr>
        <p:spPr bwMode="auto">
          <a:xfrm>
            <a:off x="2697804" y="2137640"/>
            <a:ext cx="2895600" cy="914400"/>
          </a:xfrm>
          <a:prstGeom prst="rect">
            <a:avLst/>
          </a:prstGeom>
          <a:blipFill dpi="0" rotWithShape="0">
            <a:blip r:embed="rId3"/>
            <a:srcRect/>
            <a:tile tx="0" ty="0" sx="100000" sy="100000" flip="none" algn="tl"/>
          </a:blipFill>
          <a:ln w="9525">
            <a:solidFill>
              <a:schemeClr val="tx1"/>
            </a:solidFill>
            <a:miter lim="800000"/>
            <a:headEnd/>
            <a:tailEnd/>
          </a:ln>
        </p:spPr>
        <p:txBody>
          <a:bodyPr wrap="none" anchor="ctr"/>
          <a:lstStyle/>
          <a:p>
            <a:pPr algn="ctr" eaLnBrk="0" hangingPunct="0"/>
            <a:r>
              <a:rPr lang="en-GB" sz="2000" dirty="0">
                <a:solidFill>
                  <a:srgbClr val="EF1F1D"/>
                </a:solidFill>
                <a:latin typeface="Liberation Sans"/>
                <a:ea typeface="Liberation Sans" panose="020B0604020202020204" pitchFamily="34" charset="0"/>
                <a:cs typeface="Liberation Sans" panose="020B0604020202020204" pitchFamily="34" charset="0"/>
              </a:rPr>
              <a:t>What is the time?</a:t>
            </a:r>
          </a:p>
        </p:txBody>
      </p:sp>
      <p:sp>
        <p:nvSpPr>
          <p:cNvPr id="5" name="Rectangle 5" descr="The words &quot;What is the time?&quot; in red on an orange background.">
            <a:extLst>
              <a:ext uri="{FF2B5EF4-FFF2-40B4-BE49-F238E27FC236}">
                <a16:creationId xmlns:a16="http://schemas.microsoft.com/office/drawing/2014/main" id="{01C32328-D081-FEC9-F96A-7C9D74901EB0}"/>
              </a:ext>
            </a:extLst>
          </p:cNvPr>
          <p:cNvSpPr>
            <a:spLocks noChangeArrowheads="1"/>
          </p:cNvSpPr>
          <p:nvPr/>
        </p:nvSpPr>
        <p:spPr bwMode="auto">
          <a:xfrm>
            <a:off x="2719869" y="3583931"/>
            <a:ext cx="2895600" cy="838200"/>
          </a:xfrm>
          <a:prstGeom prst="rect">
            <a:avLst/>
          </a:prstGeom>
          <a:solidFill>
            <a:schemeClr val="accent2"/>
          </a:solidFill>
          <a:ln w="9525">
            <a:solidFill>
              <a:schemeClr val="tx1"/>
            </a:solidFill>
            <a:miter lim="800000"/>
            <a:headEnd/>
            <a:tailEnd/>
          </a:ln>
        </p:spPr>
        <p:txBody>
          <a:bodyPr wrap="none" anchor="ctr"/>
          <a:lstStyle/>
          <a:p>
            <a:pPr algn="ctr" eaLnBrk="0" hangingPunct="0"/>
            <a:r>
              <a:rPr lang="en-GB" sz="2000" dirty="0">
                <a:solidFill>
                  <a:srgbClr val="760000"/>
                </a:solidFill>
                <a:latin typeface="Liberation Sans"/>
                <a:ea typeface="Liberation Sans" panose="020B0604020202020204" pitchFamily="34" charset="0"/>
                <a:cs typeface="Liberation Sans" panose="020B0604020202020204" pitchFamily="34" charset="0"/>
              </a:rPr>
              <a:t>What is the time?</a:t>
            </a:r>
          </a:p>
        </p:txBody>
      </p:sp>
      <p:sp>
        <p:nvSpPr>
          <p:cNvPr id="6" name="Rectangle 6" descr="The words &quot;What is the time?&quot; in white on a yellow background.">
            <a:extLst>
              <a:ext uri="{FF2B5EF4-FFF2-40B4-BE49-F238E27FC236}">
                <a16:creationId xmlns:a16="http://schemas.microsoft.com/office/drawing/2014/main" id="{9C370AD7-8389-ADA8-C424-F8967677989A}"/>
              </a:ext>
            </a:extLst>
          </p:cNvPr>
          <p:cNvSpPr>
            <a:spLocks noChangeArrowheads="1"/>
          </p:cNvSpPr>
          <p:nvPr/>
        </p:nvSpPr>
        <p:spPr bwMode="auto">
          <a:xfrm>
            <a:off x="2731021" y="5033240"/>
            <a:ext cx="2895600" cy="838200"/>
          </a:xfrm>
          <a:prstGeom prst="rect">
            <a:avLst/>
          </a:prstGeom>
          <a:solidFill>
            <a:srgbClr val="FFFF00"/>
          </a:solidFill>
          <a:ln w="9525">
            <a:solidFill>
              <a:schemeClr val="tx1"/>
            </a:solidFill>
            <a:miter lim="800000"/>
            <a:headEnd/>
            <a:tailEnd/>
          </a:ln>
        </p:spPr>
        <p:txBody>
          <a:bodyPr wrap="none" anchor="ctr"/>
          <a:lstStyle/>
          <a:p>
            <a:pPr algn="ctr" eaLnBrk="0" hangingPunct="0"/>
            <a:r>
              <a:rPr lang="en-GB" sz="2000" dirty="0">
                <a:latin typeface="Liberation Sans"/>
                <a:ea typeface="Liberation Sans" panose="020B0604020202020204" pitchFamily="34" charset="0"/>
                <a:cs typeface="Liberation Sans" panose="020B0604020202020204" pitchFamily="34" charset="0"/>
              </a:rPr>
              <a:t>What is the time?</a:t>
            </a:r>
          </a:p>
        </p:txBody>
      </p:sp>
      <p:sp>
        <p:nvSpPr>
          <p:cNvPr id="7" name="Rectangle 7" descr="The words &quot;What is the time?&quot; in yellow on an orange background.">
            <a:extLst>
              <a:ext uri="{FF2B5EF4-FFF2-40B4-BE49-F238E27FC236}">
                <a16:creationId xmlns:a16="http://schemas.microsoft.com/office/drawing/2014/main" id="{7C496DCA-2393-C685-3E27-4937AD9E01B9}"/>
              </a:ext>
            </a:extLst>
          </p:cNvPr>
          <p:cNvSpPr>
            <a:spLocks noChangeArrowheads="1"/>
          </p:cNvSpPr>
          <p:nvPr/>
        </p:nvSpPr>
        <p:spPr bwMode="auto">
          <a:xfrm>
            <a:off x="6431604" y="2137640"/>
            <a:ext cx="2895600" cy="990600"/>
          </a:xfrm>
          <a:prstGeom prst="rect">
            <a:avLst/>
          </a:prstGeom>
          <a:solidFill>
            <a:schemeClr val="accent2"/>
          </a:solidFill>
          <a:ln w="9525">
            <a:solidFill>
              <a:schemeClr val="tx1"/>
            </a:solidFill>
            <a:miter lim="800000"/>
            <a:headEnd/>
            <a:tailEnd/>
          </a:ln>
        </p:spPr>
        <p:txBody>
          <a:bodyPr wrap="none" anchor="ctr"/>
          <a:lstStyle/>
          <a:p>
            <a:pPr algn="ctr" eaLnBrk="0" hangingPunct="0"/>
            <a:endParaRPr lang="en-GB" sz="2000" dirty="0">
              <a:latin typeface="Liberation Sans"/>
              <a:ea typeface="Liberation Sans" panose="020B0604020202020204" pitchFamily="34" charset="0"/>
              <a:cs typeface="Liberation Sans" panose="020B0604020202020204" pitchFamily="34" charset="0"/>
            </a:endParaRPr>
          </a:p>
          <a:p>
            <a:pPr algn="ctr" eaLnBrk="0" hangingPunct="0"/>
            <a:r>
              <a:rPr lang="en-GB" sz="2000" dirty="0">
                <a:latin typeface="Liberation Sans"/>
                <a:ea typeface="Liberation Sans" panose="020B0604020202020204" pitchFamily="34" charset="0"/>
                <a:cs typeface="Liberation Sans" panose="020B0604020202020204" pitchFamily="34" charset="0"/>
              </a:rPr>
              <a:t>What is the time?</a:t>
            </a:r>
          </a:p>
          <a:p>
            <a:pPr algn="ctr" eaLnBrk="0" hangingPunct="0"/>
            <a:endParaRPr lang="en-GB" dirty="0">
              <a:latin typeface="Liberation Sans"/>
              <a:ea typeface="Liberation Sans" panose="020B0604020202020204" pitchFamily="34" charset="0"/>
              <a:cs typeface="Liberation Sans" panose="020B0604020202020204" pitchFamily="34" charset="0"/>
            </a:endParaRPr>
          </a:p>
        </p:txBody>
      </p:sp>
      <p:sp>
        <p:nvSpPr>
          <p:cNvPr id="8" name="Rectangle 8" descr="The words &quot;What is the time?&quot; in black on a white background.">
            <a:extLst>
              <a:ext uri="{FF2B5EF4-FFF2-40B4-BE49-F238E27FC236}">
                <a16:creationId xmlns:a16="http://schemas.microsoft.com/office/drawing/2014/main" id="{55B7C20E-EA5F-1919-64AE-CA9D407B9D1C}"/>
              </a:ext>
            </a:extLst>
          </p:cNvPr>
          <p:cNvSpPr>
            <a:spLocks noChangeArrowheads="1"/>
          </p:cNvSpPr>
          <p:nvPr/>
        </p:nvSpPr>
        <p:spPr bwMode="auto">
          <a:xfrm>
            <a:off x="6431604" y="3661640"/>
            <a:ext cx="2819400" cy="83820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GB" sz="2000" dirty="0">
              <a:latin typeface="Liberation Sans"/>
              <a:ea typeface="Liberation Sans" panose="020B0604020202020204" pitchFamily="34" charset="0"/>
              <a:cs typeface="Liberation Sans" panose="020B0604020202020204" pitchFamily="34" charset="0"/>
            </a:endParaRPr>
          </a:p>
          <a:p>
            <a:pPr algn="ctr" eaLnBrk="0" hangingPunct="0"/>
            <a:r>
              <a:rPr lang="en-GB" sz="2000" dirty="0">
                <a:latin typeface="Liberation Sans"/>
                <a:ea typeface="Liberation Sans" panose="020B0604020202020204" pitchFamily="34" charset="0"/>
                <a:cs typeface="Liberation Sans" panose="020B0604020202020204" pitchFamily="34" charset="0"/>
              </a:rPr>
              <a:t>What is the time?</a:t>
            </a:r>
          </a:p>
          <a:p>
            <a:pPr algn="ctr" eaLnBrk="0" hangingPunct="0"/>
            <a:endParaRPr lang="en-GB" dirty="0">
              <a:latin typeface="Liberation Sans"/>
              <a:ea typeface="Liberation Sans" panose="020B0604020202020204" pitchFamily="34" charset="0"/>
              <a:cs typeface="Liberation Sans" panose="020B0604020202020204" pitchFamily="34" charset="0"/>
            </a:endParaRPr>
          </a:p>
        </p:txBody>
      </p:sp>
    </p:spTree>
    <p:extLst>
      <p:ext uri="{BB962C8B-B14F-4D97-AF65-F5344CB8AC3E}">
        <p14:creationId xmlns:p14="http://schemas.microsoft.com/office/powerpoint/2010/main" val="931354939"/>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B77A8-F84E-1B5D-5DB7-C3B924DF49A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121DD62-6401-E44E-0E2F-646792F625DD}"/>
              </a:ext>
            </a:extLst>
          </p:cNvPr>
          <p:cNvSpPr txBox="1"/>
          <p:nvPr/>
        </p:nvSpPr>
        <p:spPr>
          <a:xfrm>
            <a:off x="1030615" y="397445"/>
            <a:ext cx="10119600"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Design Implications for Perception</a:t>
            </a:r>
          </a:p>
        </p:txBody>
      </p:sp>
      <p:sp>
        <p:nvSpPr>
          <p:cNvPr id="24" name="Rectangle 23">
            <a:extLst>
              <a:ext uri="{FF2B5EF4-FFF2-40B4-BE49-F238E27FC236}">
                <a16:creationId xmlns:a16="http://schemas.microsoft.com/office/drawing/2014/main" id="{73643DB3-D1A5-3401-16A1-0B5B6E430C1C}"/>
              </a:ext>
            </a:extLst>
          </p:cNvPr>
          <p:cNvSpPr/>
          <p:nvPr/>
        </p:nvSpPr>
        <p:spPr>
          <a:xfrm>
            <a:off x="1214476" y="1536537"/>
            <a:ext cx="9751878"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rgbClr val="C00000"/>
                </a:solidFill>
              </a:rPr>
              <a:t>Icons</a:t>
            </a:r>
            <a:r>
              <a:rPr lang="en-US" sz="2000" dirty="0">
                <a:solidFill>
                  <a:schemeClr val="tx1">
                    <a:lumMod val="65000"/>
                    <a:lumOff val="35000"/>
                  </a:schemeClr>
                </a:solidFill>
              </a:rPr>
              <a:t> should enable users to distinguish their meaning readily</a:t>
            </a:r>
          </a:p>
          <a:p>
            <a:pPr marL="342900" indent="-342900" algn="just">
              <a:lnSpc>
                <a:spcPct val="150000"/>
              </a:lnSpc>
              <a:buFont typeface="Arial" panose="020B0604020202020204" pitchFamily="34" charset="0"/>
              <a:buChar char="•"/>
            </a:pPr>
            <a:r>
              <a:rPr lang="en-US" sz="2000" dirty="0">
                <a:solidFill>
                  <a:srgbClr val="C00000"/>
                </a:solidFill>
              </a:rPr>
              <a:t>Bordering and spacing </a:t>
            </a:r>
            <a:r>
              <a:rPr lang="en-US" sz="2000" dirty="0">
                <a:solidFill>
                  <a:schemeClr val="tx1">
                    <a:lumMod val="65000"/>
                    <a:lumOff val="35000"/>
                  </a:schemeClr>
                </a:solidFill>
              </a:rPr>
              <a:t>are effective visual ways of grouping information</a:t>
            </a:r>
          </a:p>
          <a:p>
            <a:pPr marL="342900" indent="-342900" algn="just">
              <a:lnSpc>
                <a:spcPct val="150000"/>
              </a:lnSpc>
              <a:buFont typeface="Arial" panose="020B0604020202020204" pitchFamily="34" charset="0"/>
              <a:buChar char="•"/>
            </a:pPr>
            <a:r>
              <a:rPr lang="en-US" sz="2000" dirty="0">
                <a:solidFill>
                  <a:srgbClr val="C00000"/>
                </a:solidFill>
              </a:rPr>
              <a:t>Sounds</a:t>
            </a:r>
            <a:r>
              <a:rPr lang="en-US" sz="2000" dirty="0">
                <a:solidFill>
                  <a:schemeClr val="tx1">
                    <a:lumMod val="65000"/>
                    <a:lumOff val="35000"/>
                  </a:schemeClr>
                </a:solidFill>
              </a:rPr>
              <a:t> should be audible and distinguishable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Research </a:t>
            </a:r>
            <a:r>
              <a:rPr lang="en-US" sz="2000" dirty="0">
                <a:solidFill>
                  <a:srgbClr val="C00000"/>
                </a:solidFill>
              </a:rPr>
              <a:t>proper color contrast techniques </a:t>
            </a:r>
            <a:r>
              <a:rPr lang="en-US" sz="2000" dirty="0">
                <a:solidFill>
                  <a:schemeClr val="tx1">
                    <a:lumMod val="65000"/>
                    <a:lumOff val="35000"/>
                  </a:schemeClr>
                </a:solidFill>
              </a:rPr>
              <a:t>when designing an interface: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Yellow on black or blue is fine</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Yellow on green or white is a no-no</a:t>
            </a:r>
          </a:p>
          <a:p>
            <a:pPr marL="342900" indent="-342900" algn="just">
              <a:lnSpc>
                <a:spcPct val="150000"/>
              </a:lnSpc>
              <a:buFont typeface="Arial" panose="020B0604020202020204" pitchFamily="34" charset="0"/>
              <a:buChar char="•"/>
            </a:pPr>
            <a:r>
              <a:rPr lang="en-US" sz="2000" dirty="0">
                <a:solidFill>
                  <a:srgbClr val="C00000"/>
                </a:solidFill>
              </a:rPr>
              <a:t>Haptic feedback </a:t>
            </a:r>
            <a:r>
              <a:rPr lang="en-US" sz="2000" dirty="0">
                <a:solidFill>
                  <a:schemeClr val="tx1">
                    <a:lumMod val="65000"/>
                    <a:lumOff val="35000"/>
                  </a:schemeClr>
                </a:solidFill>
              </a:rPr>
              <a:t>should be used judiciously</a:t>
            </a:r>
          </a:p>
        </p:txBody>
      </p:sp>
      <p:sp>
        <p:nvSpPr>
          <p:cNvPr id="4" name="Slide Number Placeholder 1">
            <a:extLst>
              <a:ext uri="{FF2B5EF4-FFF2-40B4-BE49-F238E27FC236}">
                <a16:creationId xmlns:a16="http://schemas.microsoft.com/office/drawing/2014/main" id="{C3FEC631-78F9-54EB-68A8-3A83B563D52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25</a:t>
            </a:fld>
            <a:endParaRPr lang="en-MY" dirty="0"/>
          </a:p>
        </p:txBody>
      </p:sp>
    </p:spTree>
    <p:extLst>
      <p:ext uri="{BB962C8B-B14F-4D97-AF65-F5344CB8AC3E}">
        <p14:creationId xmlns:p14="http://schemas.microsoft.com/office/powerpoint/2010/main" val="3866920971"/>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FBF721-0507-676B-9895-95F32A5A1B4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A4BBCEE-46EC-F349-2675-2F0EDF3C5004}"/>
              </a:ext>
            </a:extLst>
          </p:cNvPr>
          <p:cNvSpPr txBox="1"/>
          <p:nvPr/>
        </p:nvSpPr>
        <p:spPr>
          <a:xfrm>
            <a:off x="1652669" y="415375"/>
            <a:ext cx="8875493"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Cognitive Process: </a:t>
            </a:r>
            <a:r>
              <a:rPr lang="en-US" sz="4400" dirty="0">
                <a:solidFill>
                  <a:srgbClr val="C00000"/>
                </a:solidFill>
                <a:latin typeface="+mj-lt"/>
              </a:rPr>
              <a:t>Memory</a:t>
            </a:r>
          </a:p>
        </p:txBody>
      </p:sp>
      <p:sp>
        <p:nvSpPr>
          <p:cNvPr id="24" name="Rectangle 23">
            <a:extLst>
              <a:ext uri="{FF2B5EF4-FFF2-40B4-BE49-F238E27FC236}">
                <a16:creationId xmlns:a16="http://schemas.microsoft.com/office/drawing/2014/main" id="{A1A832BF-46E9-B61B-54A7-1553592AE845}"/>
              </a:ext>
            </a:extLst>
          </p:cNvPr>
          <p:cNvSpPr/>
          <p:nvPr/>
        </p:nvSpPr>
        <p:spPr>
          <a:xfrm>
            <a:off x="711019" y="1138474"/>
            <a:ext cx="10758792"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Involves recalling various kinds of knowledge that allow people to act appropriately</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a:t>
            </a:r>
            <a:r>
              <a:rPr lang="en-US" sz="2000" dirty="0" err="1">
                <a:solidFill>
                  <a:schemeClr val="tx1">
                    <a:lumMod val="65000"/>
                    <a:lumOff val="35000"/>
                  </a:schemeClr>
                </a:solidFill>
              </a:rPr>
              <a:t>recognising</a:t>
            </a:r>
            <a:r>
              <a:rPr lang="en-US" sz="2000" dirty="0">
                <a:solidFill>
                  <a:schemeClr val="tx1">
                    <a:lumMod val="65000"/>
                    <a:lumOff val="35000"/>
                  </a:schemeClr>
                </a:solidFill>
              </a:rPr>
              <a:t> someone’s face or remembering someone’s name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First </a:t>
            </a:r>
            <a:r>
              <a:rPr lang="en-US" sz="2000" dirty="0">
                <a:solidFill>
                  <a:srgbClr val="C00000"/>
                </a:solidFill>
              </a:rPr>
              <a:t>encode</a:t>
            </a:r>
            <a:r>
              <a:rPr lang="en-US" sz="2000" dirty="0">
                <a:solidFill>
                  <a:schemeClr val="tx1">
                    <a:lumMod val="65000"/>
                    <a:lumOff val="35000"/>
                  </a:schemeClr>
                </a:solidFill>
              </a:rPr>
              <a:t> and then </a:t>
            </a:r>
            <a:r>
              <a:rPr lang="en-US" sz="2000" dirty="0">
                <a:solidFill>
                  <a:srgbClr val="C00000"/>
                </a:solidFill>
              </a:rPr>
              <a:t>retrieve knowledge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We don’t remember everything−it involves </a:t>
            </a:r>
            <a:r>
              <a:rPr lang="en-US" sz="2000" dirty="0">
                <a:solidFill>
                  <a:srgbClr val="C00000"/>
                </a:solidFill>
              </a:rPr>
              <a:t>filtering and processing </a:t>
            </a:r>
            <a:r>
              <a:rPr lang="en-US" sz="2000" dirty="0">
                <a:solidFill>
                  <a:schemeClr val="tx1">
                    <a:lumMod val="65000"/>
                    <a:lumOff val="35000"/>
                  </a:schemeClr>
                </a:solidFill>
              </a:rPr>
              <a:t>what is attended to</a:t>
            </a:r>
          </a:p>
          <a:p>
            <a:pPr marL="342900" indent="-342900" algn="just">
              <a:lnSpc>
                <a:spcPct val="150000"/>
              </a:lnSpc>
              <a:buFont typeface="Arial" panose="020B0604020202020204" pitchFamily="34" charset="0"/>
              <a:buChar char="•"/>
            </a:pPr>
            <a:r>
              <a:rPr lang="en-US" sz="2000" dirty="0">
                <a:solidFill>
                  <a:srgbClr val="C00000"/>
                </a:solidFill>
              </a:rPr>
              <a:t>Context</a:t>
            </a:r>
            <a:r>
              <a:rPr lang="en-US" sz="2000" dirty="0">
                <a:solidFill>
                  <a:schemeClr val="tx1">
                    <a:lumMod val="65000"/>
                    <a:lumOff val="35000"/>
                  </a:schemeClr>
                </a:solidFill>
              </a:rPr>
              <a:t> is important as to how we remember (that is, where, when, how, and so on)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We </a:t>
            </a:r>
            <a:r>
              <a:rPr lang="en-US" sz="2000" dirty="0" err="1">
                <a:solidFill>
                  <a:srgbClr val="C00000"/>
                </a:solidFill>
              </a:rPr>
              <a:t>recognise</a:t>
            </a:r>
            <a:r>
              <a:rPr lang="en-US" sz="2000" dirty="0">
                <a:solidFill>
                  <a:srgbClr val="C00000"/>
                </a:solidFill>
              </a:rPr>
              <a:t> things much better </a:t>
            </a:r>
            <a:r>
              <a:rPr lang="en-US" sz="2000" dirty="0">
                <a:solidFill>
                  <a:schemeClr val="tx1">
                    <a:lumMod val="65000"/>
                    <a:lumOff val="35000"/>
                  </a:schemeClr>
                </a:solidFill>
              </a:rPr>
              <a:t>than being able to recall things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We remember less about objects that we have photographed than when we observe them with the naked eye (Henkel, 2014)</a:t>
            </a:r>
          </a:p>
        </p:txBody>
      </p:sp>
      <p:sp>
        <p:nvSpPr>
          <p:cNvPr id="4" name="Slide Number Placeholder 1">
            <a:extLst>
              <a:ext uri="{FF2B5EF4-FFF2-40B4-BE49-F238E27FC236}">
                <a16:creationId xmlns:a16="http://schemas.microsoft.com/office/drawing/2014/main" id="{51561DD4-B36D-42BC-31D1-B8668927588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26</a:t>
            </a:fld>
            <a:endParaRPr lang="en-MY" dirty="0"/>
          </a:p>
        </p:txBody>
      </p:sp>
    </p:spTree>
    <p:extLst>
      <p:ext uri="{BB962C8B-B14F-4D97-AF65-F5344CB8AC3E}">
        <p14:creationId xmlns:p14="http://schemas.microsoft.com/office/powerpoint/2010/main" val="2495974442"/>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1F2D74-03B4-A241-8759-430D2B8EF487}"/>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CF4800B-ECE7-7C65-98BC-3E965F37D431}"/>
              </a:ext>
            </a:extLst>
          </p:cNvPr>
          <p:cNvSpPr txBox="1"/>
          <p:nvPr/>
        </p:nvSpPr>
        <p:spPr>
          <a:xfrm>
            <a:off x="1652669" y="415375"/>
            <a:ext cx="8875493"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Processing in Memory</a:t>
            </a:r>
          </a:p>
        </p:txBody>
      </p:sp>
      <p:sp>
        <p:nvSpPr>
          <p:cNvPr id="24" name="Rectangle 23">
            <a:extLst>
              <a:ext uri="{FF2B5EF4-FFF2-40B4-BE49-F238E27FC236}">
                <a16:creationId xmlns:a16="http://schemas.microsoft.com/office/drawing/2014/main" id="{1C8DF3D0-7EE2-7BA3-2939-9D0BB3BD049D}"/>
              </a:ext>
            </a:extLst>
          </p:cNvPr>
          <p:cNvSpPr/>
          <p:nvPr/>
        </p:nvSpPr>
        <p:spPr>
          <a:xfrm>
            <a:off x="711019" y="1313569"/>
            <a:ext cx="10758792"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Encoding is first stage of memory</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Determines which information is attended to in the environment and how it is interpreted</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 more attention paid to something…</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 more it is processed in terms of thinking about it and comparing it with other knowledge…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 more likely it is to be remembered</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when learning about HCI, it is much better to reflect upon it, carry out exercises, have discussions with others about it, and write notes than just passively read a book, listen to a lecture or watch a video about it</a:t>
            </a:r>
          </a:p>
        </p:txBody>
      </p:sp>
      <p:sp>
        <p:nvSpPr>
          <p:cNvPr id="4" name="Slide Number Placeholder 1">
            <a:extLst>
              <a:ext uri="{FF2B5EF4-FFF2-40B4-BE49-F238E27FC236}">
                <a16:creationId xmlns:a16="http://schemas.microsoft.com/office/drawing/2014/main" id="{D3FC153D-B8F1-A862-4ACC-0A144ED1EFC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27</a:t>
            </a:fld>
            <a:endParaRPr lang="en-MY" dirty="0"/>
          </a:p>
        </p:txBody>
      </p:sp>
    </p:spTree>
    <p:extLst>
      <p:ext uri="{BB962C8B-B14F-4D97-AF65-F5344CB8AC3E}">
        <p14:creationId xmlns:p14="http://schemas.microsoft.com/office/powerpoint/2010/main" val="2475247497"/>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1BD28F-8355-A08D-7946-A0D011F8156A}"/>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A0EDDA0-D709-B3DF-5095-39E1A1F39DBC}"/>
              </a:ext>
            </a:extLst>
          </p:cNvPr>
          <p:cNvSpPr txBox="1"/>
          <p:nvPr/>
        </p:nvSpPr>
        <p:spPr>
          <a:xfrm>
            <a:off x="555377" y="429513"/>
            <a:ext cx="11070077"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What is the difference between working &amp; long-term memory?</a:t>
            </a:r>
          </a:p>
        </p:txBody>
      </p:sp>
      <p:sp>
        <p:nvSpPr>
          <p:cNvPr id="24" name="Rectangle 23">
            <a:extLst>
              <a:ext uri="{FF2B5EF4-FFF2-40B4-BE49-F238E27FC236}">
                <a16:creationId xmlns:a16="http://schemas.microsoft.com/office/drawing/2014/main" id="{0920412E-2827-846F-2194-BBC839F6B18D}"/>
              </a:ext>
            </a:extLst>
          </p:cNvPr>
          <p:cNvSpPr/>
          <p:nvPr/>
        </p:nvSpPr>
        <p:spPr>
          <a:xfrm>
            <a:off x="1517515" y="2150147"/>
            <a:ext cx="9494196"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b="1" dirty="0">
                <a:solidFill>
                  <a:srgbClr val="C00000"/>
                </a:solidFill>
              </a:rPr>
              <a:t>Working memory </a:t>
            </a:r>
            <a:r>
              <a:rPr lang="en-US" sz="2000" dirty="0">
                <a:solidFill>
                  <a:schemeClr val="tx1">
                    <a:lumMod val="65000"/>
                    <a:lumOff val="35000"/>
                  </a:schemeClr>
                </a:solidFill>
              </a:rPr>
              <a:t>refers to our ability to recall a small amount of information from a recent time period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e.g. what someone said last during a conversation. </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b="1" dirty="0">
                <a:solidFill>
                  <a:srgbClr val="C00000"/>
                </a:solidFill>
              </a:rPr>
              <a:t>Long-term memory </a:t>
            </a:r>
            <a:r>
              <a:rPr lang="en-US" sz="2000" dirty="0">
                <a:solidFill>
                  <a:schemeClr val="tx1">
                    <a:lumMod val="65000"/>
                    <a:lumOff val="35000"/>
                  </a:schemeClr>
                </a:solidFill>
              </a:rPr>
              <a:t>is the capacity to recall memories from a longer time ago</a:t>
            </a:r>
          </a:p>
          <a:p>
            <a:pPr marL="800100" lvl="1" indent="-342900" algn="just">
              <a:lnSpc>
                <a:spcPct val="150000"/>
              </a:lnSpc>
              <a:buFont typeface="Arial" panose="020B0604020202020204" pitchFamily="34" charset="0"/>
              <a:buChar char="•"/>
            </a:pPr>
            <a:r>
              <a:rPr lang="en-US" sz="2000" dirty="0" err="1">
                <a:solidFill>
                  <a:schemeClr val="tx1">
                    <a:lumMod val="65000"/>
                    <a:lumOff val="35000"/>
                  </a:schemeClr>
                </a:solidFill>
              </a:rPr>
              <a:t>e.g</a:t>
            </a:r>
            <a:r>
              <a:rPr lang="en-US" sz="2000" dirty="0">
                <a:solidFill>
                  <a:schemeClr val="tx1">
                    <a:lumMod val="65000"/>
                    <a:lumOff val="35000"/>
                  </a:schemeClr>
                </a:solidFill>
              </a:rPr>
              <a:t> a tune someone heard from two decades ago</a:t>
            </a:r>
          </a:p>
        </p:txBody>
      </p:sp>
      <p:sp>
        <p:nvSpPr>
          <p:cNvPr id="4" name="Slide Number Placeholder 1">
            <a:extLst>
              <a:ext uri="{FF2B5EF4-FFF2-40B4-BE49-F238E27FC236}">
                <a16:creationId xmlns:a16="http://schemas.microsoft.com/office/drawing/2014/main" id="{56804EF5-D5E3-4361-3791-ABFB89936D58}"/>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28</a:t>
            </a:fld>
            <a:endParaRPr lang="en-MY" dirty="0"/>
          </a:p>
        </p:txBody>
      </p:sp>
    </p:spTree>
    <p:extLst>
      <p:ext uri="{BB962C8B-B14F-4D97-AF65-F5344CB8AC3E}">
        <p14:creationId xmlns:p14="http://schemas.microsoft.com/office/powerpoint/2010/main" val="923429313"/>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4A68EA-51FD-BAF4-0CFC-79346321284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026FC367-C61A-59EB-38E6-47A6E7423704}"/>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Context is Important</a:t>
            </a:r>
          </a:p>
        </p:txBody>
      </p:sp>
      <p:sp>
        <p:nvSpPr>
          <p:cNvPr id="24" name="Rectangle 23">
            <a:extLst>
              <a:ext uri="{FF2B5EF4-FFF2-40B4-BE49-F238E27FC236}">
                <a16:creationId xmlns:a16="http://schemas.microsoft.com/office/drawing/2014/main" id="{D4104E5A-F7AF-6684-7D96-4793EAB369FB}"/>
              </a:ext>
            </a:extLst>
          </p:cNvPr>
          <p:cNvSpPr/>
          <p:nvPr/>
        </p:nvSpPr>
        <p:spPr>
          <a:xfrm>
            <a:off x="1517515" y="1478102"/>
            <a:ext cx="9494196"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Context affects the extent to </a:t>
            </a:r>
            <a:r>
              <a:rPr lang="en-GB" sz="2000" dirty="0">
                <a:solidFill>
                  <a:srgbClr val="C00000"/>
                </a:solidFill>
              </a:rPr>
              <a:t>which information can be subsequently retrieved</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Sometimes it can be difficult for people to recall information that was encoded in a different context:</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“You are on a train and someone comes up to you and says hello. You don’t recognise him for a few moments, but then realise it is one of your neighbours. You are only used to seeing your neighbour in the hallway of your apartment building, and seeing him out of context makes him difficult to recognise initially”</a:t>
            </a:r>
          </a:p>
        </p:txBody>
      </p:sp>
      <p:sp>
        <p:nvSpPr>
          <p:cNvPr id="4" name="Slide Number Placeholder 1">
            <a:extLst>
              <a:ext uri="{FF2B5EF4-FFF2-40B4-BE49-F238E27FC236}">
                <a16:creationId xmlns:a16="http://schemas.microsoft.com/office/drawing/2014/main" id="{1A9CA82D-F6C7-4345-DAF2-9AF9E2DA6A4A}"/>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29</a:t>
            </a:fld>
            <a:endParaRPr lang="en-GB" dirty="0"/>
          </a:p>
        </p:txBody>
      </p:sp>
    </p:spTree>
    <p:extLst>
      <p:ext uri="{BB962C8B-B14F-4D97-AF65-F5344CB8AC3E}">
        <p14:creationId xmlns:p14="http://schemas.microsoft.com/office/powerpoint/2010/main" val="284064938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009BA6-4C10-FF50-A95B-DFD5DEFB36F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5C7FC6D-38F6-8F51-14B4-FB435A76023D}"/>
              </a:ext>
            </a:extLst>
          </p:cNvPr>
          <p:cNvSpPr txBox="1"/>
          <p:nvPr/>
        </p:nvSpPr>
        <p:spPr>
          <a:xfrm>
            <a:off x="7186692" y="1782972"/>
            <a:ext cx="4473418" cy="1754326"/>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WHAT IS </a:t>
            </a:r>
          </a:p>
          <a:p>
            <a:pPr algn="ctr"/>
            <a:r>
              <a:rPr lang="en-US" sz="5400" b="1" kern="0" dirty="0">
                <a:solidFill>
                  <a:srgbClr val="C04C4C"/>
                </a:solidFill>
                <a:latin typeface="+mj-lt"/>
              </a:rPr>
              <a:t>COGNITION</a:t>
            </a:r>
          </a:p>
        </p:txBody>
      </p:sp>
      <p:sp>
        <p:nvSpPr>
          <p:cNvPr id="2" name="Slide Number Placeholder 1">
            <a:extLst>
              <a:ext uri="{FF2B5EF4-FFF2-40B4-BE49-F238E27FC236}">
                <a16:creationId xmlns:a16="http://schemas.microsoft.com/office/drawing/2014/main" id="{74443161-08BD-8DAE-D406-9CC36F5BF337}"/>
              </a:ext>
            </a:extLst>
          </p:cNvPr>
          <p:cNvSpPr>
            <a:spLocks noGrp="1"/>
          </p:cNvSpPr>
          <p:nvPr>
            <p:ph type="sldNum" sz="quarter" idx="11"/>
          </p:nvPr>
        </p:nvSpPr>
        <p:spPr/>
        <p:txBody>
          <a:bodyPr/>
          <a:lstStyle/>
          <a:p>
            <a:fld id="{7737D3DD-0AB3-4F16-99FA-6262B2B4036D}" type="slidenum">
              <a:rPr lang="en-MY" smtClean="0"/>
              <a:t>3</a:t>
            </a:fld>
            <a:endParaRPr lang="en-MY"/>
          </a:p>
        </p:txBody>
      </p:sp>
    </p:spTree>
    <p:extLst>
      <p:ext uri="{BB962C8B-B14F-4D97-AF65-F5344CB8AC3E}">
        <p14:creationId xmlns:p14="http://schemas.microsoft.com/office/powerpoint/2010/main" val="1138240528"/>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551AD8-ED2D-4D64-32F7-7B28DAAAAEB0}"/>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D482D3A-5971-C7A6-6C61-E25C56BAEC89}"/>
              </a:ext>
            </a:extLst>
          </p:cNvPr>
          <p:cNvSpPr txBox="1"/>
          <p:nvPr/>
        </p:nvSpPr>
        <p:spPr>
          <a:xfrm>
            <a:off x="1903524" y="408583"/>
            <a:ext cx="7999108"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mj-lt"/>
              </a:rPr>
              <a:t>Activity</a:t>
            </a:r>
          </a:p>
        </p:txBody>
      </p:sp>
      <p:sp>
        <p:nvSpPr>
          <p:cNvPr id="4" name="Slide Number Placeholder 1">
            <a:extLst>
              <a:ext uri="{FF2B5EF4-FFF2-40B4-BE49-F238E27FC236}">
                <a16:creationId xmlns:a16="http://schemas.microsoft.com/office/drawing/2014/main" id="{92812C1D-5880-4F1E-8A02-54172AEA308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30</a:t>
            </a:fld>
            <a:endParaRPr lang="en-MY" dirty="0"/>
          </a:p>
        </p:txBody>
      </p:sp>
      <p:pic>
        <p:nvPicPr>
          <p:cNvPr id="1026" name="Picture 2" descr="Creative Thinking icon SVG Vector &amp; PNG ...">
            <a:extLst>
              <a:ext uri="{FF2B5EF4-FFF2-40B4-BE49-F238E27FC236}">
                <a16:creationId xmlns:a16="http://schemas.microsoft.com/office/drawing/2014/main" id="{E17AF3EB-A3CA-CA4F-EBD0-0A1172C107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4832" y="418968"/>
            <a:ext cx="1666552" cy="179771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A8BB97F-C6AB-5134-6A09-EFCEE6A8DCDA}"/>
              </a:ext>
            </a:extLst>
          </p:cNvPr>
          <p:cNvSpPr/>
          <p:nvPr/>
        </p:nvSpPr>
        <p:spPr>
          <a:xfrm>
            <a:off x="1517515" y="1478102"/>
            <a:ext cx="9494196"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Try to remember the dates of your grandparents’ birthday</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Try to remember the cover of the last two books you read</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Which was easiest? Why?</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People are very good at remembering visual cues about things</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e.g. the colour of items, the location of objects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They find it more difficult to learn and remember arbitrary material, e.g. birthdays and phone numbers</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Tree>
    <p:extLst>
      <p:ext uri="{BB962C8B-B14F-4D97-AF65-F5344CB8AC3E}">
        <p14:creationId xmlns:p14="http://schemas.microsoft.com/office/powerpoint/2010/main" val="3853544028"/>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8CF2C6-B562-B99C-4C10-5C2A6E155C7E}"/>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CAD59D50-E696-85A0-1B9A-FD2D4BCE0997}"/>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Recognition vs. Recall</a:t>
            </a:r>
          </a:p>
        </p:txBody>
      </p:sp>
      <p:sp>
        <p:nvSpPr>
          <p:cNvPr id="24" name="Rectangle 23">
            <a:extLst>
              <a:ext uri="{FF2B5EF4-FFF2-40B4-BE49-F238E27FC236}">
                <a16:creationId xmlns:a16="http://schemas.microsoft.com/office/drawing/2014/main" id="{D2875E20-C8B0-27B6-FDE7-20D4FEB7FC2E}"/>
              </a:ext>
            </a:extLst>
          </p:cNvPr>
          <p:cNvSpPr/>
          <p:nvPr/>
        </p:nvSpPr>
        <p:spPr>
          <a:xfrm>
            <a:off x="1517515" y="1478102"/>
            <a:ext cx="9494196"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b="1" dirty="0">
                <a:solidFill>
                  <a:srgbClr val="C00000"/>
                </a:solidFill>
              </a:rPr>
              <a:t>Command-based interfaces </a:t>
            </a:r>
            <a:r>
              <a:rPr lang="en-GB" sz="2000" dirty="0">
                <a:solidFill>
                  <a:schemeClr val="tx1">
                    <a:lumMod val="65000"/>
                    <a:lumOff val="35000"/>
                  </a:schemeClr>
                </a:solidFill>
              </a:rPr>
              <a:t>require people to recall from memory a name from a possible set of 100s of names</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b="1" dirty="0">
                <a:solidFill>
                  <a:srgbClr val="C00000"/>
                </a:solidFill>
              </a:rPr>
              <a:t>Graphical interfaces </a:t>
            </a:r>
            <a:r>
              <a:rPr lang="en-GB" sz="2000" dirty="0">
                <a:solidFill>
                  <a:schemeClr val="tx1">
                    <a:lumMod val="65000"/>
                    <a:lumOff val="35000"/>
                  </a:schemeClr>
                </a:solidFill>
              </a:rPr>
              <a:t>provide visually-based options (menus, icons) that people need only browse through until they recognize one</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b="1" dirty="0">
                <a:solidFill>
                  <a:srgbClr val="C00000"/>
                </a:solidFill>
              </a:rPr>
              <a:t>Web browsers </a:t>
            </a:r>
            <a:r>
              <a:rPr lang="en-GB" sz="2000" dirty="0">
                <a:solidFill>
                  <a:schemeClr val="tx1">
                    <a:lumMod val="65000"/>
                    <a:lumOff val="35000"/>
                  </a:schemeClr>
                </a:solidFill>
              </a:rPr>
              <a:t>provide tabs and history lists of visited URLs that support recognition memory</a:t>
            </a:r>
          </a:p>
        </p:txBody>
      </p:sp>
      <p:sp>
        <p:nvSpPr>
          <p:cNvPr id="4" name="Slide Number Placeholder 1">
            <a:extLst>
              <a:ext uri="{FF2B5EF4-FFF2-40B4-BE49-F238E27FC236}">
                <a16:creationId xmlns:a16="http://schemas.microsoft.com/office/drawing/2014/main" id="{155FD8AA-6C3B-51D4-8E6D-656EA92CD541}"/>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31</a:t>
            </a:fld>
            <a:endParaRPr lang="en-GB" dirty="0"/>
          </a:p>
        </p:txBody>
      </p:sp>
    </p:spTree>
    <p:extLst>
      <p:ext uri="{BB962C8B-B14F-4D97-AF65-F5344CB8AC3E}">
        <p14:creationId xmlns:p14="http://schemas.microsoft.com/office/powerpoint/2010/main" val="1820944300"/>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1A998-5EB9-1EC4-BE4C-F839FC80E77B}"/>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BBF4CE88-E563-F3BF-634B-74E412B05964}"/>
              </a:ext>
            </a:extLst>
          </p:cNvPr>
          <p:cNvSpPr txBox="1"/>
          <p:nvPr/>
        </p:nvSpPr>
        <p:spPr>
          <a:xfrm>
            <a:off x="555377" y="429513"/>
            <a:ext cx="11070077" cy="1446550"/>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The problem with the classic 7+or-2 memory phenomenon</a:t>
            </a:r>
          </a:p>
        </p:txBody>
      </p:sp>
      <p:sp>
        <p:nvSpPr>
          <p:cNvPr id="24" name="Rectangle 23">
            <a:extLst>
              <a:ext uri="{FF2B5EF4-FFF2-40B4-BE49-F238E27FC236}">
                <a16:creationId xmlns:a16="http://schemas.microsoft.com/office/drawing/2014/main" id="{681BAB5C-0A41-9D39-E220-6B5CDC626215}"/>
              </a:ext>
            </a:extLst>
          </p:cNvPr>
          <p:cNvSpPr/>
          <p:nvPr/>
        </p:nvSpPr>
        <p:spPr>
          <a:xfrm>
            <a:off x="1343317" y="2178494"/>
            <a:ext cx="9494196"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George Miller’s (1956) theory of how much information people can remember</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People’s immediate memory capacity is very limited to 7+or−2</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Has been applied in interaction design when considering how many options to display</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But is it a good use of a theory in HCI?</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Is it helpful?</a:t>
            </a:r>
          </a:p>
        </p:txBody>
      </p:sp>
      <p:sp>
        <p:nvSpPr>
          <p:cNvPr id="4" name="Slide Number Placeholder 1">
            <a:extLst>
              <a:ext uri="{FF2B5EF4-FFF2-40B4-BE49-F238E27FC236}">
                <a16:creationId xmlns:a16="http://schemas.microsoft.com/office/drawing/2014/main" id="{806B8BE7-E918-B2DA-3CD2-DEC919785AC0}"/>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32</a:t>
            </a:fld>
            <a:endParaRPr lang="en-GB" dirty="0"/>
          </a:p>
        </p:txBody>
      </p:sp>
    </p:spTree>
    <p:extLst>
      <p:ext uri="{BB962C8B-B14F-4D97-AF65-F5344CB8AC3E}">
        <p14:creationId xmlns:p14="http://schemas.microsoft.com/office/powerpoint/2010/main" val="3482120187"/>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1E3830-79E4-9721-7BBE-5DC97F25FD6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A94E75D8-2276-CDDB-DAF1-7F9EC412EF9B}"/>
              </a:ext>
            </a:extLst>
          </p:cNvPr>
          <p:cNvSpPr txBox="1"/>
          <p:nvPr/>
        </p:nvSpPr>
        <p:spPr>
          <a:xfrm>
            <a:off x="555377" y="429513"/>
            <a:ext cx="11070077" cy="1446550"/>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When creating an interface, should the designer…</a:t>
            </a:r>
          </a:p>
        </p:txBody>
      </p:sp>
      <p:sp>
        <p:nvSpPr>
          <p:cNvPr id="24" name="Rectangle 23">
            <a:extLst>
              <a:ext uri="{FF2B5EF4-FFF2-40B4-BE49-F238E27FC236}">
                <a16:creationId xmlns:a16="http://schemas.microsoft.com/office/drawing/2014/main" id="{F1B553DB-CBB3-912F-2458-F4ABC79A2F07}"/>
              </a:ext>
            </a:extLst>
          </p:cNvPr>
          <p:cNvSpPr/>
          <p:nvPr/>
        </p:nvSpPr>
        <p:spPr>
          <a:xfrm>
            <a:off x="1343317" y="2178494"/>
            <a:ext cx="9494196"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Present only </a:t>
            </a:r>
            <a:r>
              <a:rPr lang="en-GB" sz="2000" dirty="0">
                <a:solidFill>
                  <a:srgbClr val="C00000"/>
                </a:solidFill>
              </a:rPr>
              <a:t>7 options </a:t>
            </a:r>
            <a:r>
              <a:rPr lang="en-GB" sz="2000" dirty="0">
                <a:solidFill>
                  <a:schemeClr val="tx1">
                    <a:lumMod val="65000"/>
                    <a:lumOff val="35000"/>
                  </a:schemeClr>
                </a:solidFill>
              </a:rPr>
              <a:t>on a menu</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Display only </a:t>
            </a:r>
            <a:r>
              <a:rPr lang="en-GB" sz="2000" dirty="0">
                <a:solidFill>
                  <a:srgbClr val="C00000"/>
                </a:solidFill>
              </a:rPr>
              <a:t>7 icons </a:t>
            </a:r>
            <a:r>
              <a:rPr lang="en-GB" sz="2000" dirty="0">
                <a:solidFill>
                  <a:schemeClr val="tx1">
                    <a:lumMod val="65000"/>
                    <a:lumOff val="35000"/>
                  </a:schemeClr>
                </a:solidFill>
              </a:rPr>
              <a:t>on a tool bar</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Have no more than </a:t>
            </a:r>
            <a:r>
              <a:rPr lang="en-GB" sz="2000" dirty="0">
                <a:solidFill>
                  <a:srgbClr val="C00000"/>
                </a:solidFill>
              </a:rPr>
              <a:t>7 bullets </a:t>
            </a:r>
            <a:r>
              <a:rPr lang="en-GB" sz="2000" dirty="0">
                <a:solidFill>
                  <a:schemeClr val="tx1">
                    <a:lumMod val="65000"/>
                    <a:lumOff val="35000"/>
                  </a:schemeClr>
                </a:solidFill>
              </a:rPr>
              <a:t>in a list</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Place only </a:t>
            </a:r>
            <a:r>
              <a:rPr lang="en-GB" sz="2000" dirty="0">
                <a:solidFill>
                  <a:srgbClr val="C00000"/>
                </a:solidFill>
              </a:rPr>
              <a:t>7 items </a:t>
            </a:r>
            <a:r>
              <a:rPr lang="en-GB" sz="2000" dirty="0">
                <a:solidFill>
                  <a:schemeClr val="tx1">
                    <a:lumMod val="65000"/>
                    <a:lumOff val="35000"/>
                  </a:schemeClr>
                </a:solidFill>
              </a:rPr>
              <a:t>on a pull down menu</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Place only </a:t>
            </a:r>
            <a:r>
              <a:rPr lang="en-GB" sz="2000" dirty="0">
                <a:solidFill>
                  <a:srgbClr val="C00000"/>
                </a:solidFill>
              </a:rPr>
              <a:t>7 tabs </a:t>
            </a:r>
            <a:r>
              <a:rPr lang="en-GB" sz="2000" dirty="0">
                <a:solidFill>
                  <a:schemeClr val="tx1">
                    <a:lumMod val="65000"/>
                    <a:lumOff val="35000"/>
                  </a:schemeClr>
                </a:solidFill>
              </a:rPr>
              <a:t>on the top of a website page?</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Not necessarily…</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136DE817-2413-7FC6-2CA6-2667EEE5D361}"/>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33</a:t>
            </a:fld>
            <a:endParaRPr lang="en-GB" dirty="0"/>
          </a:p>
        </p:txBody>
      </p:sp>
      <p:sp>
        <p:nvSpPr>
          <p:cNvPr id="2" name="AutoShape 9" descr="Red 'smiley' face">
            <a:extLst>
              <a:ext uri="{FF2B5EF4-FFF2-40B4-BE49-F238E27FC236}">
                <a16:creationId xmlns:a16="http://schemas.microsoft.com/office/drawing/2014/main" id="{9FAD27E3-7F26-D27B-5947-CDA890C33D7B}"/>
              </a:ext>
            </a:extLst>
          </p:cNvPr>
          <p:cNvSpPr>
            <a:spLocks noChangeArrowheads="1"/>
          </p:cNvSpPr>
          <p:nvPr/>
        </p:nvSpPr>
        <p:spPr bwMode="auto">
          <a:xfrm>
            <a:off x="2113424" y="5172631"/>
            <a:ext cx="914400" cy="914400"/>
          </a:xfrm>
          <a:prstGeom prst="smileyFace">
            <a:avLst>
              <a:gd name="adj" fmla="val 4653"/>
            </a:avLst>
          </a:prstGeom>
          <a:solidFill>
            <a:srgbClr val="EF1F1D"/>
          </a:solidFill>
          <a:ln w="9525">
            <a:solidFill>
              <a:schemeClr val="tx1"/>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3" name="AutoShape 10" descr="Purple 'smiley' face">
            <a:extLst>
              <a:ext uri="{FF2B5EF4-FFF2-40B4-BE49-F238E27FC236}">
                <a16:creationId xmlns:a16="http://schemas.microsoft.com/office/drawing/2014/main" id="{89DB6D41-1D6F-5868-CE9A-9BABB80ABCD3}"/>
              </a:ext>
            </a:extLst>
          </p:cNvPr>
          <p:cNvSpPr>
            <a:spLocks noChangeArrowheads="1"/>
          </p:cNvSpPr>
          <p:nvPr/>
        </p:nvSpPr>
        <p:spPr bwMode="auto">
          <a:xfrm>
            <a:off x="3256424" y="5172631"/>
            <a:ext cx="914400" cy="914400"/>
          </a:xfrm>
          <a:prstGeom prst="smileyFace">
            <a:avLst>
              <a:gd name="adj" fmla="val 4653"/>
            </a:avLst>
          </a:prstGeom>
          <a:solidFill>
            <a:srgbClr val="BB56C3"/>
          </a:solidFill>
          <a:ln w="9525">
            <a:solidFill>
              <a:schemeClr val="tx1"/>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5" name="AutoShape 5" descr="Dark blue 'smiley' face">
            <a:extLst>
              <a:ext uri="{FF2B5EF4-FFF2-40B4-BE49-F238E27FC236}">
                <a16:creationId xmlns:a16="http://schemas.microsoft.com/office/drawing/2014/main" id="{DA404C9E-92AE-524B-0101-21A0FE3C2A75}"/>
              </a:ext>
            </a:extLst>
          </p:cNvPr>
          <p:cNvSpPr>
            <a:spLocks noChangeArrowheads="1"/>
          </p:cNvSpPr>
          <p:nvPr/>
        </p:nvSpPr>
        <p:spPr bwMode="auto">
          <a:xfrm>
            <a:off x="4399424" y="5172631"/>
            <a:ext cx="914400" cy="914400"/>
          </a:xfrm>
          <a:prstGeom prst="smileyFace">
            <a:avLst>
              <a:gd name="adj" fmla="val 4653"/>
            </a:avLst>
          </a:prstGeom>
          <a:solidFill>
            <a:srgbClr val="1822CD"/>
          </a:solidFill>
          <a:ln w="9525">
            <a:solidFill>
              <a:schemeClr val="tx1"/>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 name="AutoShape 6" descr="Yellow 'smiley' face">
            <a:extLst>
              <a:ext uri="{FF2B5EF4-FFF2-40B4-BE49-F238E27FC236}">
                <a16:creationId xmlns:a16="http://schemas.microsoft.com/office/drawing/2014/main" id="{990DB3D7-E07B-7149-C1F8-0FC53D22272F}"/>
              </a:ext>
            </a:extLst>
          </p:cNvPr>
          <p:cNvSpPr>
            <a:spLocks noChangeArrowheads="1"/>
          </p:cNvSpPr>
          <p:nvPr/>
        </p:nvSpPr>
        <p:spPr bwMode="auto">
          <a:xfrm>
            <a:off x="5618624" y="5182439"/>
            <a:ext cx="914400" cy="914400"/>
          </a:xfrm>
          <a:prstGeom prst="smileyFace">
            <a:avLst>
              <a:gd name="adj" fmla="val 4653"/>
            </a:avLst>
          </a:prstGeom>
          <a:solidFill>
            <a:srgbClr val="FFCC18"/>
          </a:solidFill>
          <a:ln w="9525">
            <a:solidFill>
              <a:srgbClr val="EF1F1D"/>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7" name="AutoShape 7" descr="Black 'smiley' face">
            <a:extLst>
              <a:ext uri="{FF2B5EF4-FFF2-40B4-BE49-F238E27FC236}">
                <a16:creationId xmlns:a16="http://schemas.microsoft.com/office/drawing/2014/main" id="{6C719239-8123-7969-7E25-BC0EA3A7D2FC}"/>
              </a:ext>
            </a:extLst>
          </p:cNvPr>
          <p:cNvSpPr>
            <a:spLocks noChangeArrowheads="1"/>
          </p:cNvSpPr>
          <p:nvPr/>
        </p:nvSpPr>
        <p:spPr bwMode="auto">
          <a:xfrm>
            <a:off x="6761624" y="5192247"/>
            <a:ext cx="914400" cy="914400"/>
          </a:xfrm>
          <a:prstGeom prst="smileyFace">
            <a:avLst>
              <a:gd name="adj" fmla="val 4653"/>
            </a:avLst>
          </a:prstGeom>
          <a:solidFill>
            <a:schemeClr val="tx1"/>
          </a:solidFill>
          <a:ln w="9525">
            <a:solidFill>
              <a:schemeClr val="bg1"/>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8" name="AutoShape 8" descr="White 'smiley' face">
            <a:extLst>
              <a:ext uri="{FF2B5EF4-FFF2-40B4-BE49-F238E27FC236}">
                <a16:creationId xmlns:a16="http://schemas.microsoft.com/office/drawing/2014/main" id="{9A63385F-C37D-29C3-BFCD-D8664CA45B15}"/>
              </a:ext>
            </a:extLst>
          </p:cNvPr>
          <p:cNvSpPr>
            <a:spLocks noChangeArrowheads="1"/>
          </p:cNvSpPr>
          <p:nvPr/>
        </p:nvSpPr>
        <p:spPr bwMode="auto">
          <a:xfrm>
            <a:off x="7828424" y="5192247"/>
            <a:ext cx="914400" cy="914400"/>
          </a:xfrm>
          <a:prstGeom prst="smileyFace">
            <a:avLst>
              <a:gd name="adj" fmla="val 4653"/>
            </a:avLst>
          </a:prstGeom>
          <a:solidFill>
            <a:schemeClr val="bg1"/>
          </a:solidFill>
          <a:ln w="9525">
            <a:solidFill>
              <a:srgbClr val="1822CD"/>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9" name="AutoShape 4" descr="Medium blue 'smiley' face">
            <a:extLst>
              <a:ext uri="{FF2B5EF4-FFF2-40B4-BE49-F238E27FC236}">
                <a16:creationId xmlns:a16="http://schemas.microsoft.com/office/drawing/2014/main" id="{1DA03F7C-E488-6E84-5E5F-DDA70785B3C8}"/>
              </a:ext>
            </a:extLst>
          </p:cNvPr>
          <p:cNvSpPr>
            <a:spLocks noChangeArrowheads="1"/>
          </p:cNvSpPr>
          <p:nvPr/>
        </p:nvSpPr>
        <p:spPr bwMode="auto">
          <a:xfrm>
            <a:off x="8895224" y="5201300"/>
            <a:ext cx="914400" cy="914400"/>
          </a:xfrm>
          <a:prstGeom prst="smileyFace">
            <a:avLst>
              <a:gd name="adj" fmla="val 4653"/>
            </a:avLst>
          </a:prstGeom>
          <a:solidFill>
            <a:schemeClr val="accent1"/>
          </a:solidFill>
          <a:ln w="9525">
            <a:solidFill>
              <a:schemeClr val="tx1"/>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Tree>
    <p:extLst>
      <p:ext uri="{BB962C8B-B14F-4D97-AF65-F5344CB8AC3E}">
        <p14:creationId xmlns:p14="http://schemas.microsoft.com/office/powerpoint/2010/main" val="2518781984"/>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7A79A9-B22B-33E3-23D4-CA8E0E86A484}"/>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F105852F-828B-BFA0-3448-C06E7957E421}"/>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The reason is…</a:t>
            </a:r>
          </a:p>
        </p:txBody>
      </p:sp>
      <p:sp>
        <p:nvSpPr>
          <p:cNvPr id="24" name="Rectangle 23">
            <a:extLst>
              <a:ext uri="{FF2B5EF4-FFF2-40B4-BE49-F238E27FC236}">
                <a16:creationId xmlns:a16="http://schemas.microsoft.com/office/drawing/2014/main" id="{7B08D1F6-6664-D80D-A0DE-0582B237E297}"/>
              </a:ext>
            </a:extLst>
          </p:cNvPr>
          <p:cNvSpPr/>
          <p:nvPr/>
        </p:nvSpPr>
        <p:spPr>
          <a:xfrm>
            <a:off x="1343317" y="1460766"/>
            <a:ext cx="9494196"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People can scan </a:t>
            </a:r>
            <a:r>
              <a:rPr lang="en-GB" sz="2000" dirty="0">
                <a:solidFill>
                  <a:srgbClr val="C00000"/>
                </a:solidFill>
              </a:rPr>
              <a:t>lists of bullets, tabs, </a:t>
            </a:r>
            <a:r>
              <a:rPr lang="en-GB" sz="2000" dirty="0">
                <a:solidFill>
                  <a:schemeClr val="tx1">
                    <a:lumMod val="65000"/>
                    <a:lumOff val="35000"/>
                  </a:schemeClr>
                </a:solidFill>
              </a:rPr>
              <a:t>and</a:t>
            </a:r>
            <a:r>
              <a:rPr lang="en-GB" sz="2000" dirty="0">
                <a:solidFill>
                  <a:srgbClr val="C00000"/>
                </a:solidFill>
              </a:rPr>
              <a:t> menu items </a:t>
            </a:r>
            <a:r>
              <a:rPr lang="en-GB" sz="2000" dirty="0">
                <a:solidFill>
                  <a:schemeClr val="tx1">
                    <a:lumMod val="65000"/>
                    <a:lumOff val="35000"/>
                  </a:schemeClr>
                </a:solidFill>
              </a:rPr>
              <a:t>for the one they want</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They don’t have to recall them from memory, having only </a:t>
            </a:r>
            <a:r>
              <a:rPr lang="en-GB" sz="2000" dirty="0">
                <a:solidFill>
                  <a:srgbClr val="C00000"/>
                </a:solidFill>
              </a:rPr>
              <a:t>briefly heard or seen them</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So you can have </a:t>
            </a:r>
            <a:r>
              <a:rPr lang="en-GB" sz="2000" dirty="0">
                <a:solidFill>
                  <a:srgbClr val="C00000"/>
                </a:solidFill>
              </a:rPr>
              <a:t>more than nine </a:t>
            </a:r>
            <a:r>
              <a:rPr lang="en-GB" sz="2000" dirty="0">
                <a:solidFill>
                  <a:schemeClr val="tx1">
                    <a:lumMod val="65000"/>
                    <a:lumOff val="35000"/>
                  </a:schemeClr>
                </a:solidFill>
              </a:rPr>
              <a:t>at the interface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For instance, history lists of websites visited</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Sometimes a </a:t>
            </a:r>
            <a:r>
              <a:rPr lang="en-GB" sz="2000" dirty="0">
                <a:solidFill>
                  <a:srgbClr val="C00000"/>
                </a:solidFill>
              </a:rPr>
              <a:t>small number of items </a:t>
            </a:r>
            <a:r>
              <a:rPr lang="en-GB" sz="2000" dirty="0">
                <a:solidFill>
                  <a:schemeClr val="tx1">
                    <a:lumMod val="65000"/>
                    <a:lumOff val="35000"/>
                  </a:schemeClr>
                </a:solidFill>
              </a:rPr>
              <a:t>is good</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For example, smart watch displays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Depends on </a:t>
            </a:r>
            <a:r>
              <a:rPr lang="en-GB" sz="2000" dirty="0">
                <a:solidFill>
                  <a:srgbClr val="C00000"/>
                </a:solidFill>
              </a:rPr>
              <a:t>task </a:t>
            </a:r>
            <a:r>
              <a:rPr lang="en-GB" sz="2000" dirty="0">
                <a:solidFill>
                  <a:schemeClr val="tx1">
                    <a:lumMod val="65000"/>
                    <a:lumOff val="35000"/>
                  </a:schemeClr>
                </a:solidFill>
              </a:rPr>
              <a:t>and</a:t>
            </a:r>
            <a:r>
              <a:rPr lang="en-GB" sz="2000" dirty="0">
                <a:solidFill>
                  <a:srgbClr val="C00000"/>
                </a:solidFill>
              </a:rPr>
              <a:t> available screen </a:t>
            </a:r>
            <a:r>
              <a:rPr lang="en-GB" sz="2000" dirty="0">
                <a:solidFill>
                  <a:schemeClr val="tx1">
                    <a:lumMod val="65000"/>
                    <a:lumOff val="35000"/>
                  </a:schemeClr>
                </a:solidFill>
              </a:rPr>
              <a:t>estate</a:t>
            </a:r>
          </a:p>
        </p:txBody>
      </p:sp>
      <p:sp>
        <p:nvSpPr>
          <p:cNvPr id="4" name="Slide Number Placeholder 1">
            <a:extLst>
              <a:ext uri="{FF2B5EF4-FFF2-40B4-BE49-F238E27FC236}">
                <a16:creationId xmlns:a16="http://schemas.microsoft.com/office/drawing/2014/main" id="{7B89CB05-D562-6E23-AF61-54FDDF00BE79}"/>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34</a:t>
            </a:fld>
            <a:endParaRPr lang="en-GB" dirty="0"/>
          </a:p>
        </p:txBody>
      </p:sp>
    </p:spTree>
    <p:extLst>
      <p:ext uri="{BB962C8B-B14F-4D97-AF65-F5344CB8AC3E}">
        <p14:creationId xmlns:p14="http://schemas.microsoft.com/office/powerpoint/2010/main" val="396126614"/>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14AC96-F124-FB6F-FD64-222E7FB5B6B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8692E4A6-84DB-09E0-4299-AB0A9DEC253A}"/>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Saving and Searching Files</a:t>
            </a:r>
          </a:p>
        </p:txBody>
      </p:sp>
      <p:sp>
        <p:nvSpPr>
          <p:cNvPr id="24" name="Rectangle 23">
            <a:extLst>
              <a:ext uri="{FF2B5EF4-FFF2-40B4-BE49-F238E27FC236}">
                <a16:creationId xmlns:a16="http://schemas.microsoft.com/office/drawing/2014/main" id="{900367F0-EDF9-3AAD-3075-7F7C87D2A978}"/>
              </a:ext>
            </a:extLst>
          </p:cNvPr>
          <p:cNvSpPr/>
          <p:nvPr/>
        </p:nvSpPr>
        <p:spPr>
          <a:xfrm>
            <a:off x="1343317" y="1460766"/>
            <a:ext cx="9494196"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 number of documents written, images created, music files recorded, videoclips downloaded, emails with attachments saved, etc. is huge</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Where and how to save them all?</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 Then remembering what they were called and where to find them again?</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Naming most common means of encoding them </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But can be difficult to remember, especially when you have 10,000s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How might such a process be facilitated taking into account people’s memory abilities? </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53473BE6-1AD8-B74E-575C-ED011CBFB21A}"/>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35</a:t>
            </a:fld>
            <a:endParaRPr lang="en-GB" dirty="0"/>
          </a:p>
        </p:txBody>
      </p:sp>
    </p:spTree>
    <p:extLst>
      <p:ext uri="{BB962C8B-B14F-4D97-AF65-F5344CB8AC3E}">
        <p14:creationId xmlns:p14="http://schemas.microsoft.com/office/powerpoint/2010/main" val="3039205670"/>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C7FD51-1050-7CB2-5574-BAF7F261F193}"/>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AD743678-2055-0F9B-BA74-41233D1B0FE5}"/>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Personal Information Management</a:t>
            </a:r>
          </a:p>
        </p:txBody>
      </p:sp>
      <p:sp>
        <p:nvSpPr>
          <p:cNvPr id="24" name="Rectangle 23">
            <a:extLst>
              <a:ext uri="{FF2B5EF4-FFF2-40B4-BE49-F238E27FC236}">
                <a16:creationId xmlns:a16="http://schemas.microsoft.com/office/drawing/2014/main" id="{A6001DB8-1DED-7532-AC1B-AB96FFAC53B2}"/>
              </a:ext>
            </a:extLst>
          </p:cNvPr>
          <p:cNvSpPr/>
          <p:nvPr/>
        </p:nvSpPr>
        <p:spPr>
          <a:xfrm>
            <a:off x="859509" y="1480733"/>
            <a:ext cx="10461812"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Bergman and Whittaker (2016) suggest helping people manage their “digital stuff” better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by deciding what </a:t>
            </a:r>
            <a:r>
              <a:rPr lang="en-GB" sz="2000" dirty="0">
                <a:solidFill>
                  <a:srgbClr val="C00000"/>
                </a:solidFill>
              </a:rPr>
              <a:t>personal information </a:t>
            </a:r>
            <a:r>
              <a:rPr lang="en-GB" sz="2000" dirty="0">
                <a:solidFill>
                  <a:schemeClr val="tx1">
                    <a:lumMod val="65000"/>
                    <a:lumOff val="35000"/>
                  </a:schemeClr>
                </a:solidFill>
              </a:rPr>
              <a:t>to keep</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how to </a:t>
            </a:r>
            <a:r>
              <a:rPr lang="en-GB" sz="2000" dirty="0">
                <a:solidFill>
                  <a:srgbClr val="C00000"/>
                </a:solidFill>
              </a:rPr>
              <a:t>organise that information </a:t>
            </a:r>
            <a:r>
              <a:rPr lang="en-GB" sz="2000" dirty="0">
                <a:solidFill>
                  <a:schemeClr val="tx1">
                    <a:lumMod val="65000"/>
                    <a:lumOff val="35000"/>
                  </a:schemeClr>
                </a:solidFill>
              </a:rPr>
              <a:t>when storing it</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which </a:t>
            </a:r>
            <a:r>
              <a:rPr lang="en-GB" sz="2000" dirty="0">
                <a:solidFill>
                  <a:srgbClr val="C00000"/>
                </a:solidFill>
              </a:rPr>
              <a:t>strategies to use to retrieve </a:t>
            </a:r>
            <a:r>
              <a:rPr lang="en-GB" sz="2000" dirty="0">
                <a:solidFill>
                  <a:schemeClr val="tx1">
                    <a:lumMod val="65000"/>
                    <a:lumOff val="35000"/>
                  </a:schemeClr>
                </a:solidFill>
              </a:rPr>
              <a:t>it later</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Provide </a:t>
            </a:r>
            <a:r>
              <a:rPr lang="en-GB" sz="2000" dirty="0">
                <a:solidFill>
                  <a:srgbClr val="C00000"/>
                </a:solidFill>
              </a:rPr>
              <a:t>richer metadata tools</a:t>
            </a:r>
            <a:r>
              <a:rPr lang="en-GB" sz="2000" dirty="0">
                <a:solidFill>
                  <a:schemeClr val="tx1">
                    <a:lumMod val="65000"/>
                    <a:lumOff val="35000"/>
                  </a:schemeClr>
                </a:solidFill>
              </a:rPr>
              <a:t>, such as time stamping, categorizing, tagging, and attribution (for example colour, text, icon, sound, or image)</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However, trying to remember which metadata was created some time back may also prove to be difficult! </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What strategy do you find works for you best? </a:t>
            </a:r>
          </a:p>
        </p:txBody>
      </p:sp>
      <p:sp>
        <p:nvSpPr>
          <p:cNvPr id="4" name="Slide Number Placeholder 1">
            <a:extLst>
              <a:ext uri="{FF2B5EF4-FFF2-40B4-BE49-F238E27FC236}">
                <a16:creationId xmlns:a16="http://schemas.microsoft.com/office/drawing/2014/main" id="{BA9781C2-3D60-9570-2A9F-228B80F6B89C}"/>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36</a:t>
            </a:fld>
            <a:endParaRPr lang="en-GB" dirty="0"/>
          </a:p>
        </p:txBody>
      </p:sp>
    </p:spTree>
    <p:extLst>
      <p:ext uri="{BB962C8B-B14F-4D97-AF65-F5344CB8AC3E}">
        <p14:creationId xmlns:p14="http://schemas.microsoft.com/office/powerpoint/2010/main" val="360681211"/>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4652B3-3C52-F5E4-7653-6204024BC1DB}"/>
            </a:ext>
          </a:extLst>
        </p:cNvPr>
        <p:cNvGrpSpPr/>
        <p:nvPr/>
      </p:nvGrpSpPr>
      <p:grpSpPr>
        <a:xfrm>
          <a:off x="0" y="0"/>
          <a:ext cx="0" cy="0"/>
          <a:chOff x="0" y="0"/>
          <a:chExt cx="0" cy="0"/>
        </a:xfrm>
      </p:grpSpPr>
      <p:sp>
        <p:nvSpPr>
          <p:cNvPr id="5" name="Slide Number Placeholder 1">
            <a:extLst>
              <a:ext uri="{FF2B5EF4-FFF2-40B4-BE49-F238E27FC236}">
                <a16:creationId xmlns:a16="http://schemas.microsoft.com/office/drawing/2014/main" id="{88651693-2706-A68A-5043-E0B6AEC8F2FE}"/>
              </a:ext>
            </a:extLst>
          </p:cNvPr>
          <p:cNvSpPr>
            <a:spLocks noGrp="1"/>
          </p:cNvSpPr>
          <p:nvPr>
            <p:ph type="sldNum" sz="quarter" idx="11"/>
          </p:nvPr>
        </p:nvSpPr>
        <p:spPr>
          <a:xfrm>
            <a:off x="4718816" y="6433021"/>
            <a:ext cx="2743200" cy="365125"/>
          </a:xfrm>
        </p:spPr>
        <p:txBody>
          <a:bodyPr vert="horz" lIns="91440" tIns="45720" rIns="91440" bIns="45720" rtlCol="0" anchor="ctr">
            <a:normAutofit/>
          </a:bodyPr>
          <a:lstStyle/>
          <a:p>
            <a:pPr>
              <a:spcAft>
                <a:spcPts val="600"/>
              </a:spcAft>
            </a:pPr>
            <a:fld id="{7737D3DD-0AB3-4F16-99FA-6262B2B4036D}" type="slidenum">
              <a:rPr lang="en-MY" smtClean="0"/>
              <a:pPr>
                <a:spcAft>
                  <a:spcPts val="600"/>
                </a:spcAft>
              </a:pPr>
              <a:t>37</a:t>
            </a:fld>
            <a:endParaRPr lang="en-MY"/>
          </a:p>
        </p:txBody>
      </p:sp>
      <p:pic>
        <p:nvPicPr>
          <p:cNvPr id="2" name="Picture 1" descr="Screenshot of Apple's Spotlight search tool.">
            <a:extLst>
              <a:ext uri="{FF2B5EF4-FFF2-40B4-BE49-F238E27FC236}">
                <a16:creationId xmlns:a16="http://schemas.microsoft.com/office/drawing/2014/main" id="{68CDE02C-F503-8296-B2A4-106DBF6F05FB}"/>
              </a:ext>
            </a:extLst>
          </p:cNvPr>
          <p:cNvPicPr>
            <a:picLocks noChangeAspect="1"/>
          </p:cNvPicPr>
          <p:nvPr/>
        </p:nvPicPr>
        <p:blipFill>
          <a:blip r:embed="rId2"/>
          <a:stretch>
            <a:fillRect/>
          </a:stretch>
        </p:blipFill>
        <p:spPr>
          <a:xfrm>
            <a:off x="4051739" y="1198954"/>
            <a:ext cx="4240924" cy="5303460"/>
          </a:xfrm>
          <a:prstGeom prst="rect">
            <a:avLst/>
          </a:prstGeom>
          <a:noFill/>
        </p:spPr>
      </p:pic>
      <p:sp>
        <p:nvSpPr>
          <p:cNvPr id="3" name="TextBox 2">
            <a:extLst>
              <a:ext uri="{FF2B5EF4-FFF2-40B4-BE49-F238E27FC236}">
                <a16:creationId xmlns:a16="http://schemas.microsoft.com/office/drawing/2014/main" id="{B80A4D83-0BCB-6A31-AA06-CB9FCE31CBAB}"/>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Apple’s Spotlight Search Tool</a:t>
            </a:r>
          </a:p>
        </p:txBody>
      </p:sp>
    </p:spTree>
    <p:extLst>
      <p:ext uri="{BB962C8B-B14F-4D97-AF65-F5344CB8AC3E}">
        <p14:creationId xmlns:p14="http://schemas.microsoft.com/office/powerpoint/2010/main" val="2824840540"/>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F75B4-3430-D12D-C1C2-C6EAE46F3EB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A0D5A8F-A6D0-569B-08A1-A29FCB557AE8}"/>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Memory Load</a:t>
            </a:r>
          </a:p>
        </p:txBody>
      </p:sp>
      <p:sp>
        <p:nvSpPr>
          <p:cNvPr id="24" name="Rectangle 23">
            <a:extLst>
              <a:ext uri="{FF2B5EF4-FFF2-40B4-BE49-F238E27FC236}">
                <a16:creationId xmlns:a16="http://schemas.microsoft.com/office/drawing/2014/main" id="{EEAE0DB5-C680-7B75-2CF8-B88A91644D29}"/>
              </a:ext>
            </a:extLst>
          </p:cNvPr>
          <p:cNvSpPr/>
          <p:nvPr/>
        </p:nvSpPr>
        <p:spPr>
          <a:xfrm>
            <a:off x="954931" y="1021744"/>
            <a:ext cx="10270967" cy="559383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Online/mobile and phone banking now require users to </a:t>
            </a:r>
            <a:r>
              <a:rPr lang="en-GB" sz="2000" dirty="0">
                <a:solidFill>
                  <a:srgbClr val="C00000"/>
                </a:solidFill>
              </a:rPr>
              <a:t>provide multiple pieces of information</a:t>
            </a:r>
            <a:r>
              <a:rPr lang="en-GB" sz="2000" dirty="0">
                <a:solidFill>
                  <a:schemeClr val="tx1">
                    <a:lumMod val="65000"/>
                    <a:lumOff val="35000"/>
                  </a:schemeClr>
                </a:solidFill>
              </a:rPr>
              <a:t> to access their account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For instance, ZIP code, birthplace, a memorable date, first school attended</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Known as </a:t>
            </a:r>
            <a:r>
              <a:rPr lang="en-GB" sz="2000" dirty="0">
                <a:solidFill>
                  <a:srgbClr val="C00000"/>
                </a:solidFill>
              </a:rPr>
              <a:t>multifactor authentication (MFA)</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Why?</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Increased </a:t>
            </a:r>
            <a:r>
              <a:rPr lang="en-GB" sz="2000" dirty="0">
                <a:solidFill>
                  <a:srgbClr val="C00000"/>
                </a:solidFill>
              </a:rPr>
              <a:t>security concerns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Password managers, such as LastPass, have been developed that require only </a:t>
            </a:r>
            <a:r>
              <a:rPr lang="en-GB" sz="2000" dirty="0">
                <a:solidFill>
                  <a:srgbClr val="C00000"/>
                </a:solidFill>
              </a:rPr>
              <a:t>one master password</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reduces stress and memory load on users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Passwords could become extinct with the widespread use of biometrics and computer vision algorithms</a:t>
            </a:r>
          </a:p>
        </p:txBody>
      </p:sp>
      <p:sp>
        <p:nvSpPr>
          <p:cNvPr id="4" name="Slide Number Placeholder 1">
            <a:extLst>
              <a:ext uri="{FF2B5EF4-FFF2-40B4-BE49-F238E27FC236}">
                <a16:creationId xmlns:a16="http://schemas.microsoft.com/office/drawing/2014/main" id="{F6DFAF3A-1B20-ABD9-2507-02A8705AFACD}"/>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38</a:t>
            </a:fld>
            <a:endParaRPr lang="en-GB" dirty="0"/>
          </a:p>
        </p:txBody>
      </p:sp>
    </p:spTree>
    <p:extLst>
      <p:ext uri="{BB962C8B-B14F-4D97-AF65-F5344CB8AC3E}">
        <p14:creationId xmlns:p14="http://schemas.microsoft.com/office/powerpoint/2010/main" val="4069034847"/>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C9C18F-7D75-2060-3EFA-248152C1642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20EF8A1C-E21A-18C8-73EC-E784789909E9}"/>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Digital Forgetting</a:t>
            </a:r>
          </a:p>
        </p:txBody>
      </p:sp>
      <p:sp>
        <p:nvSpPr>
          <p:cNvPr id="24" name="Rectangle 23">
            <a:extLst>
              <a:ext uri="{FF2B5EF4-FFF2-40B4-BE49-F238E27FC236}">
                <a16:creationId xmlns:a16="http://schemas.microsoft.com/office/drawing/2014/main" id="{D2CC8B43-CA27-D7E7-70A1-550E66CD5710}"/>
              </a:ext>
            </a:extLst>
          </p:cNvPr>
          <p:cNvSpPr/>
          <p:nvPr/>
        </p:nvSpPr>
        <p:spPr>
          <a:xfrm>
            <a:off x="954931" y="1711565"/>
            <a:ext cx="10270967"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When might you wish to forget something that is online?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When you break up with a partner</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Emotionally painful to be reminded of them through shared photos, social media, and so on.</a:t>
            </a:r>
          </a:p>
          <a:p>
            <a:pPr algn="just">
              <a:lnSpc>
                <a:spcPct val="150000"/>
              </a:lnSpc>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Sas and Whittaker (2013) suggest ways of harvesting and deleting digital content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For example, making photos of ex into an abstract collage</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Helps with closure</a:t>
            </a:r>
          </a:p>
        </p:txBody>
      </p:sp>
      <p:sp>
        <p:nvSpPr>
          <p:cNvPr id="4" name="Slide Number Placeholder 1">
            <a:extLst>
              <a:ext uri="{FF2B5EF4-FFF2-40B4-BE49-F238E27FC236}">
                <a16:creationId xmlns:a16="http://schemas.microsoft.com/office/drawing/2014/main" id="{C1EF26E7-75F0-C3E0-DCD7-409D29AC0376}"/>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39</a:t>
            </a:fld>
            <a:endParaRPr lang="en-GB" dirty="0"/>
          </a:p>
        </p:txBody>
      </p:sp>
    </p:spTree>
    <p:extLst>
      <p:ext uri="{BB962C8B-B14F-4D97-AF65-F5344CB8AC3E}">
        <p14:creationId xmlns:p14="http://schemas.microsoft.com/office/powerpoint/2010/main" val="375025899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CA2438-6C99-266C-2D7C-86FDF823AC8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5F8ABBDF-3747-8705-1924-07418AF13822}"/>
              </a:ext>
            </a:extLst>
          </p:cNvPr>
          <p:cNvSpPr txBox="1"/>
          <p:nvPr/>
        </p:nvSpPr>
        <p:spPr>
          <a:xfrm>
            <a:off x="2090862" y="473741"/>
            <a:ext cx="799910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What is Cognition?</a:t>
            </a:r>
          </a:p>
        </p:txBody>
      </p:sp>
      <p:sp>
        <p:nvSpPr>
          <p:cNvPr id="24" name="Rectangle 23">
            <a:extLst>
              <a:ext uri="{FF2B5EF4-FFF2-40B4-BE49-F238E27FC236}">
                <a16:creationId xmlns:a16="http://schemas.microsoft.com/office/drawing/2014/main" id="{F661811A-DEE6-3FF2-146E-A7FF2A655DF1}"/>
              </a:ext>
            </a:extLst>
          </p:cNvPr>
          <p:cNvSpPr/>
          <p:nvPr/>
        </p:nvSpPr>
        <p:spPr>
          <a:xfrm>
            <a:off x="1214477" y="1555410"/>
            <a:ext cx="9751878" cy="282385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Thinking, remembering, learning, daydreaming, decision-making, seeing, reading, talking, writing…</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Ways of </a:t>
            </a:r>
            <a:r>
              <a:rPr lang="en-US" sz="2000" dirty="0">
                <a:solidFill>
                  <a:srgbClr val="C00000"/>
                </a:solidFill>
              </a:rPr>
              <a:t>classifying cognition </a:t>
            </a:r>
            <a:r>
              <a:rPr lang="en-US" sz="2000" dirty="0">
                <a:solidFill>
                  <a:schemeClr val="tx1">
                    <a:lumMod val="65000"/>
                    <a:lumOff val="35000"/>
                  </a:schemeClr>
                </a:solidFill>
              </a:rPr>
              <a:t>at </a:t>
            </a:r>
            <a:r>
              <a:rPr lang="en-US" sz="2000" dirty="0">
                <a:solidFill>
                  <a:srgbClr val="C00000"/>
                </a:solidFill>
              </a:rPr>
              <a:t>a higher level</a:t>
            </a:r>
            <a:r>
              <a:rPr lang="en-US" sz="2000" dirty="0">
                <a:solidFill>
                  <a:schemeClr val="tx1">
                    <a:lumMod val="65000"/>
                    <a:lumOff val="35000"/>
                  </a:schemeClr>
                </a:solidFill>
              </a:rPr>
              <a:t>:</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Experiential vs. reflective cognition (Norman, 1993)</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Fast vs slow thinking (Kahneman, 2011)</a:t>
            </a:r>
          </a:p>
        </p:txBody>
      </p:sp>
      <p:sp>
        <p:nvSpPr>
          <p:cNvPr id="4" name="Slide Number Placeholder 1">
            <a:extLst>
              <a:ext uri="{FF2B5EF4-FFF2-40B4-BE49-F238E27FC236}">
                <a16:creationId xmlns:a16="http://schemas.microsoft.com/office/drawing/2014/main" id="{9B2989F2-FC63-3B7C-8084-C33836BF910B}"/>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a:t>
            </a:fld>
            <a:endParaRPr lang="en-MY" dirty="0"/>
          </a:p>
        </p:txBody>
      </p:sp>
    </p:spTree>
    <p:extLst>
      <p:ext uri="{BB962C8B-B14F-4D97-AF65-F5344CB8AC3E}">
        <p14:creationId xmlns:p14="http://schemas.microsoft.com/office/powerpoint/2010/main" val="4097058015"/>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FDD39E-B9B8-9DEC-3029-38D3922119D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BF28F344-4411-BD5F-7F77-1CD71E4C8438}"/>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Memory Aids</a:t>
            </a:r>
          </a:p>
        </p:txBody>
      </p:sp>
      <p:sp>
        <p:nvSpPr>
          <p:cNvPr id="24" name="Rectangle 23">
            <a:extLst>
              <a:ext uri="{FF2B5EF4-FFF2-40B4-BE49-F238E27FC236}">
                <a16:creationId xmlns:a16="http://schemas.microsoft.com/office/drawing/2014/main" id="{762EF05A-9B3C-93DA-133D-91A2F9D68FE7}"/>
              </a:ext>
            </a:extLst>
          </p:cNvPr>
          <p:cNvSpPr/>
          <p:nvPr/>
        </p:nvSpPr>
        <p:spPr>
          <a:xfrm>
            <a:off x="954931" y="1711565"/>
            <a:ext cx="10270967"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b="1" dirty="0" err="1">
                <a:solidFill>
                  <a:srgbClr val="C00000"/>
                </a:solidFill>
              </a:rPr>
              <a:t>SenseCam</a:t>
            </a:r>
            <a:r>
              <a:rPr lang="en-GB" sz="2000" dirty="0">
                <a:solidFill>
                  <a:schemeClr val="tx1">
                    <a:lumMod val="65000"/>
                    <a:lumOff val="35000"/>
                  </a:schemeClr>
                </a:solidFill>
              </a:rPr>
              <a:t>, developed by Microsoft Research Labs (now Autographer)</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A wearable device that intermittently takes photos without any user intervention while worn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Digital images taken are stored and revisited using special software</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Has been found to improve people’s memory, especially those suffering from dementia</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Other aids include </a:t>
            </a:r>
            <a:r>
              <a:rPr lang="en-GB" sz="2000" b="1" dirty="0" err="1">
                <a:solidFill>
                  <a:srgbClr val="C00000"/>
                </a:solidFill>
              </a:rPr>
              <a:t>RemArc</a:t>
            </a:r>
            <a:r>
              <a:rPr lang="en-GB" sz="2000" dirty="0">
                <a:solidFill>
                  <a:schemeClr val="tx1">
                    <a:lumMod val="65000"/>
                    <a:lumOff val="35000"/>
                  </a:schemeClr>
                </a:solidFill>
              </a:rPr>
              <a:t>, which triggers long-term memory using old BBC materials</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C021FB9F-1231-7A54-5C67-E04ECC8A6937}"/>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40</a:t>
            </a:fld>
            <a:endParaRPr lang="en-GB" dirty="0"/>
          </a:p>
        </p:txBody>
      </p:sp>
    </p:spTree>
    <p:extLst>
      <p:ext uri="{BB962C8B-B14F-4D97-AF65-F5344CB8AC3E}">
        <p14:creationId xmlns:p14="http://schemas.microsoft.com/office/powerpoint/2010/main" val="593833805"/>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F45D45-2EEB-C77F-3FEA-96F88EF67101}"/>
            </a:ext>
          </a:extLst>
        </p:cNvPr>
        <p:cNvGrpSpPr/>
        <p:nvPr/>
      </p:nvGrpSpPr>
      <p:grpSpPr>
        <a:xfrm>
          <a:off x="0" y="0"/>
          <a:ext cx="0" cy="0"/>
          <a:chOff x="0" y="0"/>
          <a:chExt cx="0" cy="0"/>
        </a:xfrm>
      </p:grpSpPr>
      <p:sp>
        <p:nvSpPr>
          <p:cNvPr id="5" name="Slide Number Placeholder 1">
            <a:extLst>
              <a:ext uri="{FF2B5EF4-FFF2-40B4-BE49-F238E27FC236}">
                <a16:creationId xmlns:a16="http://schemas.microsoft.com/office/drawing/2014/main" id="{125CFD9B-0873-EE7F-68C5-5E5EAC228FF3}"/>
              </a:ext>
            </a:extLst>
          </p:cNvPr>
          <p:cNvSpPr>
            <a:spLocks noGrp="1"/>
          </p:cNvSpPr>
          <p:nvPr>
            <p:ph type="sldNum" sz="quarter" idx="11"/>
          </p:nvPr>
        </p:nvSpPr>
        <p:spPr>
          <a:xfrm>
            <a:off x="4718816" y="6433021"/>
            <a:ext cx="2743200" cy="365125"/>
          </a:xfrm>
        </p:spPr>
        <p:txBody>
          <a:bodyPr vert="horz" lIns="91440" tIns="45720" rIns="91440" bIns="45720" rtlCol="0" anchor="ctr">
            <a:normAutofit/>
          </a:bodyPr>
          <a:lstStyle/>
          <a:p>
            <a:pPr>
              <a:spcAft>
                <a:spcPts val="600"/>
              </a:spcAft>
            </a:pPr>
            <a:fld id="{7737D3DD-0AB3-4F16-99FA-6262B2B4036D}" type="slidenum">
              <a:rPr lang="en-MY" smtClean="0"/>
              <a:pPr>
                <a:spcAft>
                  <a:spcPts val="600"/>
                </a:spcAft>
              </a:pPr>
              <a:t>41</a:t>
            </a:fld>
            <a:endParaRPr lang="en-MY"/>
          </a:p>
        </p:txBody>
      </p:sp>
      <p:sp>
        <p:nvSpPr>
          <p:cNvPr id="3" name="TextBox 2">
            <a:extLst>
              <a:ext uri="{FF2B5EF4-FFF2-40B4-BE49-F238E27FC236}">
                <a16:creationId xmlns:a16="http://schemas.microsoft.com/office/drawing/2014/main" id="{AA20C06E-6BF3-5943-29E8-4821F280F6C0}"/>
              </a:ext>
            </a:extLst>
          </p:cNvPr>
          <p:cNvSpPr txBox="1"/>
          <p:nvPr/>
        </p:nvSpPr>
        <p:spPr>
          <a:xfrm>
            <a:off x="555377" y="429513"/>
            <a:ext cx="11070077" cy="769441"/>
          </a:xfrm>
          <a:prstGeom prst="rect">
            <a:avLst/>
          </a:prstGeom>
          <a:noFill/>
        </p:spPr>
        <p:txBody>
          <a:bodyPr wrap="square" rtlCol="0">
            <a:spAutoFit/>
          </a:bodyPr>
          <a:lstStyle/>
          <a:p>
            <a:pPr algn="ctr"/>
            <a:r>
              <a:rPr lang="en-GB" sz="4400" dirty="0" err="1">
                <a:solidFill>
                  <a:schemeClr val="tx1">
                    <a:lumMod val="75000"/>
                    <a:lumOff val="25000"/>
                  </a:schemeClr>
                </a:solidFill>
                <a:latin typeface="+mj-lt"/>
              </a:rPr>
              <a:t>SenseCam</a:t>
            </a:r>
            <a:endParaRPr lang="en-GB" sz="4400" dirty="0">
              <a:solidFill>
                <a:schemeClr val="tx1">
                  <a:lumMod val="75000"/>
                  <a:lumOff val="25000"/>
                </a:schemeClr>
              </a:solidFill>
              <a:latin typeface="+mj-lt"/>
            </a:endParaRPr>
          </a:p>
        </p:txBody>
      </p:sp>
      <p:pic>
        <p:nvPicPr>
          <p:cNvPr id="4" name="Google Shape;428;p32">
            <a:extLst>
              <a:ext uri="{FF2B5EF4-FFF2-40B4-BE49-F238E27FC236}">
                <a16:creationId xmlns:a16="http://schemas.microsoft.com/office/drawing/2014/main" id="{C057DE95-60EE-5955-ECB1-BC0191152E3D}"/>
              </a:ext>
            </a:extLst>
          </p:cNvPr>
          <p:cNvPicPr preferRelativeResize="0"/>
          <p:nvPr/>
        </p:nvPicPr>
        <p:blipFill rotWithShape="1">
          <a:blip r:embed="rId2">
            <a:alphaModFix/>
          </a:blip>
          <a:srcRect/>
          <a:stretch/>
        </p:blipFill>
        <p:spPr>
          <a:xfrm>
            <a:off x="1790304" y="1198954"/>
            <a:ext cx="8611392" cy="5026748"/>
          </a:xfrm>
          <a:prstGeom prst="rect">
            <a:avLst/>
          </a:prstGeom>
          <a:noFill/>
          <a:ln>
            <a:noFill/>
          </a:ln>
        </p:spPr>
      </p:pic>
    </p:spTree>
    <p:extLst>
      <p:ext uri="{BB962C8B-B14F-4D97-AF65-F5344CB8AC3E}">
        <p14:creationId xmlns:p14="http://schemas.microsoft.com/office/powerpoint/2010/main" val="3315612002"/>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96329C-CBE8-9F35-7C2E-7C1E53E84961}"/>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D4D345B1-6CF0-6DCF-B8D5-CEFF83D7B94C}"/>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Design Implications for Memory</a:t>
            </a:r>
          </a:p>
        </p:txBody>
      </p:sp>
      <p:sp>
        <p:nvSpPr>
          <p:cNvPr id="24" name="Rectangle 23">
            <a:extLst>
              <a:ext uri="{FF2B5EF4-FFF2-40B4-BE49-F238E27FC236}">
                <a16:creationId xmlns:a16="http://schemas.microsoft.com/office/drawing/2014/main" id="{FABE75FB-2BCE-9EB9-9C28-00D562A31F00}"/>
              </a:ext>
            </a:extLst>
          </p:cNvPr>
          <p:cNvSpPr/>
          <p:nvPr/>
        </p:nvSpPr>
        <p:spPr>
          <a:xfrm>
            <a:off x="954931" y="1711565"/>
            <a:ext cx="10270967"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rgbClr val="C00000"/>
                </a:solidFill>
              </a:rPr>
              <a:t>Reduce cognitive load </a:t>
            </a:r>
            <a:r>
              <a:rPr lang="en-GB" sz="2000" dirty="0">
                <a:solidFill>
                  <a:schemeClr val="tx1">
                    <a:lumMod val="65000"/>
                    <a:lumOff val="35000"/>
                  </a:schemeClr>
                </a:solidFill>
              </a:rPr>
              <a:t>by avoiding long and complicated procedures for carrying out tasks</a:t>
            </a:r>
          </a:p>
          <a:p>
            <a:pPr algn="just">
              <a:lnSpc>
                <a:spcPct val="150000"/>
              </a:lnSpc>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Design interfaces that </a:t>
            </a:r>
            <a:r>
              <a:rPr lang="en-GB" sz="2000" dirty="0">
                <a:solidFill>
                  <a:srgbClr val="C00000"/>
                </a:solidFill>
              </a:rPr>
              <a:t>promote recognition rather than recall</a:t>
            </a:r>
          </a:p>
          <a:p>
            <a:pPr algn="just">
              <a:lnSpc>
                <a:spcPct val="150000"/>
              </a:lnSpc>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Provide users with </a:t>
            </a:r>
            <a:r>
              <a:rPr lang="en-GB" sz="2000" dirty="0">
                <a:solidFill>
                  <a:srgbClr val="C00000"/>
                </a:solidFill>
              </a:rPr>
              <a:t>various ways of labelling digital information </a:t>
            </a:r>
            <a:r>
              <a:rPr lang="en-GB" sz="2000" dirty="0">
                <a:solidFill>
                  <a:schemeClr val="tx1">
                    <a:lumMod val="65000"/>
                    <a:lumOff val="35000"/>
                  </a:schemeClr>
                </a:solidFill>
              </a:rPr>
              <a:t>to help them easily identify it again</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For example, folders, categories, colour, flagging, and time stamping</a:t>
            </a:r>
          </a:p>
        </p:txBody>
      </p:sp>
      <p:sp>
        <p:nvSpPr>
          <p:cNvPr id="4" name="Slide Number Placeholder 1">
            <a:extLst>
              <a:ext uri="{FF2B5EF4-FFF2-40B4-BE49-F238E27FC236}">
                <a16:creationId xmlns:a16="http://schemas.microsoft.com/office/drawing/2014/main" id="{7426A2A1-6A69-EC8E-7CB9-7163C7495717}"/>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42</a:t>
            </a:fld>
            <a:endParaRPr lang="en-GB" dirty="0"/>
          </a:p>
        </p:txBody>
      </p:sp>
    </p:spTree>
    <p:extLst>
      <p:ext uri="{BB962C8B-B14F-4D97-AF65-F5344CB8AC3E}">
        <p14:creationId xmlns:p14="http://schemas.microsoft.com/office/powerpoint/2010/main" val="2595863049"/>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96EC2D-5101-5477-50D9-D5AF5BDC06E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6616B83D-039C-DC26-7A68-3482522802CA}"/>
              </a:ext>
            </a:extLst>
          </p:cNvPr>
          <p:cNvSpPr txBox="1"/>
          <p:nvPr/>
        </p:nvSpPr>
        <p:spPr>
          <a:xfrm>
            <a:off x="1652669" y="415375"/>
            <a:ext cx="8875493"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Cognitive Process: </a:t>
            </a:r>
            <a:r>
              <a:rPr lang="en-US" sz="4400" dirty="0">
                <a:solidFill>
                  <a:srgbClr val="C00000"/>
                </a:solidFill>
                <a:latin typeface="+mj-lt"/>
              </a:rPr>
              <a:t>Learning</a:t>
            </a:r>
          </a:p>
        </p:txBody>
      </p:sp>
      <p:sp>
        <p:nvSpPr>
          <p:cNvPr id="24" name="Rectangle 23">
            <a:extLst>
              <a:ext uri="{FF2B5EF4-FFF2-40B4-BE49-F238E27FC236}">
                <a16:creationId xmlns:a16="http://schemas.microsoft.com/office/drawing/2014/main" id="{56FF8B2E-D408-8F23-AB54-6CEFBF57E1FA}"/>
              </a:ext>
            </a:extLst>
          </p:cNvPr>
          <p:cNvSpPr/>
          <p:nvPr/>
        </p:nvSpPr>
        <p:spPr>
          <a:xfrm>
            <a:off x="1216857" y="1184816"/>
            <a:ext cx="9747116"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Involves the accumulation of skills and knowledge involving memory</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Two main types: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Incidental learning (for example, recognizing people’s faces, what you did today)</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Intentional learning (for instance, studying for an exam, learning to cook)</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Intentional learning is much harder!</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Many technologies have been developed to help (for example, multimedia, animations, VR)</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People find it hard to learn by following instructions in a manual</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People prefer to learn by doing</a:t>
            </a:r>
          </a:p>
        </p:txBody>
      </p:sp>
      <p:sp>
        <p:nvSpPr>
          <p:cNvPr id="4" name="Slide Number Placeholder 1">
            <a:extLst>
              <a:ext uri="{FF2B5EF4-FFF2-40B4-BE49-F238E27FC236}">
                <a16:creationId xmlns:a16="http://schemas.microsoft.com/office/drawing/2014/main" id="{3343126D-DB66-9803-E3D9-191445967B10}"/>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43</a:t>
            </a:fld>
            <a:endParaRPr lang="en-MY" dirty="0"/>
          </a:p>
        </p:txBody>
      </p:sp>
    </p:spTree>
    <p:extLst>
      <p:ext uri="{BB962C8B-B14F-4D97-AF65-F5344CB8AC3E}">
        <p14:creationId xmlns:p14="http://schemas.microsoft.com/office/powerpoint/2010/main" val="3614525915"/>
      </p:ext>
    </p:extLst>
  </p:cSld>
  <p:clrMapOvr>
    <a:masterClrMapping/>
  </p:clrMapOvr>
  <p:transition spd="slow">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D19487-8A1B-7633-6381-9BA25B0F44A5}"/>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6431682-4AA6-3BA2-C8B1-4C65F826366E}"/>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Design Implications for Learning</a:t>
            </a:r>
          </a:p>
        </p:txBody>
      </p:sp>
      <p:sp>
        <p:nvSpPr>
          <p:cNvPr id="24" name="Rectangle 23">
            <a:extLst>
              <a:ext uri="{FF2B5EF4-FFF2-40B4-BE49-F238E27FC236}">
                <a16:creationId xmlns:a16="http://schemas.microsoft.com/office/drawing/2014/main" id="{C6A88B01-2E7D-0D41-EC31-C1D731A31091}"/>
              </a:ext>
            </a:extLst>
          </p:cNvPr>
          <p:cNvSpPr/>
          <p:nvPr/>
        </p:nvSpPr>
        <p:spPr>
          <a:xfrm>
            <a:off x="1557236" y="1731020"/>
            <a:ext cx="9066358" cy="282385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Design interfaces that </a:t>
            </a:r>
            <a:r>
              <a:rPr lang="en-GB" sz="2000" dirty="0">
                <a:solidFill>
                  <a:srgbClr val="C00000"/>
                </a:solidFill>
              </a:rPr>
              <a:t>encourage exploration</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Design interfaces that </a:t>
            </a:r>
            <a:r>
              <a:rPr lang="en-GB" sz="2000" dirty="0">
                <a:solidFill>
                  <a:srgbClr val="C00000"/>
                </a:solidFill>
              </a:rPr>
              <a:t>constrain </a:t>
            </a:r>
            <a:r>
              <a:rPr lang="en-GB" sz="2000" dirty="0">
                <a:solidFill>
                  <a:schemeClr val="tx1">
                    <a:lumMod val="65000"/>
                    <a:lumOff val="35000"/>
                  </a:schemeClr>
                </a:solidFill>
              </a:rPr>
              <a:t>and</a:t>
            </a:r>
            <a:r>
              <a:rPr lang="en-GB" sz="2000" dirty="0">
                <a:solidFill>
                  <a:srgbClr val="C00000"/>
                </a:solidFill>
              </a:rPr>
              <a:t> guide learners </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rgbClr val="C00000"/>
                </a:solidFill>
              </a:rPr>
              <a:t>Dynamically linking concepts </a:t>
            </a:r>
            <a:r>
              <a:rPr lang="en-GB" sz="2000" dirty="0">
                <a:solidFill>
                  <a:schemeClr val="tx1">
                    <a:lumMod val="65000"/>
                    <a:lumOff val="35000"/>
                  </a:schemeClr>
                </a:solidFill>
              </a:rPr>
              <a:t>and</a:t>
            </a:r>
            <a:r>
              <a:rPr lang="en-GB" sz="2000" dirty="0">
                <a:solidFill>
                  <a:srgbClr val="C00000"/>
                </a:solidFill>
              </a:rPr>
              <a:t> representations </a:t>
            </a:r>
            <a:r>
              <a:rPr lang="en-GB" sz="2000" dirty="0">
                <a:solidFill>
                  <a:schemeClr val="tx1">
                    <a:lumMod val="65000"/>
                    <a:lumOff val="35000"/>
                  </a:schemeClr>
                </a:solidFill>
              </a:rPr>
              <a:t>can facilitate the learning of complex material</a:t>
            </a:r>
          </a:p>
        </p:txBody>
      </p:sp>
      <p:sp>
        <p:nvSpPr>
          <p:cNvPr id="4" name="Slide Number Placeholder 1">
            <a:extLst>
              <a:ext uri="{FF2B5EF4-FFF2-40B4-BE49-F238E27FC236}">
                <a16:creationId xmlns:a16="http://schemas.microsoft.com/office/drawing/2014/main" id="{C67F52E9-2ED5-97AD-0B8A-40EBC624CB1F}"/>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44</a:t>
            </a:fld>
            <a:endParaRPr lang="en-GB" dirty="0"/>
          </a:p>
        </p:txBody>
      </p:sp>
    </p:spTree>
    <p:extLst>
      <p:ext uri="{BB962C8B-B14F-4D97-AF65-F5344CB8AC3E}">
        <p14:creationId xmlns:p14="http://schemas.microsoft.com/office/powerpoint/2010/main" val="2062204982"/>
      </p:ext>
    </p:extLst>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C708A6-A8F4-1704-C8AA-F591DE588A3A}"/>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6E6EC9E-6295-21EC-ECFC-D9A8BC03C6AD}"/>
              </a:ext>
            </a:extLst>
          </p:cNvPr>
          <p:cNvSpPr txBox="1"/>
          <p:nvPr/>
        </p:nvSpPr>
        <p:spPr>
          <a:xfrm>
            <a:off x="1652669" y="415375"/>
            <a:ext cx="8875493"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Cognitive Process: </a:t>
            </a:r>
            <a:r>
              <a:rPr lang="en-US" sz="4400" dirty="0">
                <a:solidFill>
                  <a:srgbClr val="C00000"/>
                </a:solidFill>
                <a:latin typeface="+mj-lt"/>
              </a:rPr>
              <a:t>Reading, Speaking and Learning</a:t>
            </a:r>
          </a:p>
        </p:txBody>
      </p:sp>
      <p:sp>
        <p:nvSpPr>
          <p:cNvPr id="24" name="Rectangle 23">
            <a:extLst>
              <a:ext uri="{FF2B5EF4-FFF2-40B4-BE49-F238E27FC236}">
                <a16:creationId xmlns:a16="http://schemas.microsoft.com/office/drawing/2014/main" id="{FEF55ACD-107E-4FD4-93BE-714D64F590F4}"/>
              </a:ext>
            </a:extLst>
          </p:cNvPr>
          <p:cNvSpPr/>
          <p:nvPr/>
        </p:nvSpPr>
        <p:spPr>
          <a:xfrm>
            <a:off x="1216857" y="2172226"/>
            <a:ext cx="9747116" cy="282385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The ease with which people can read, listen, or speak differs:</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Many prefer listening to reading</a:t>
            </a:r>
          </a:p>
          <a:p>
            <a:pPr marL="800100" lvl="1" indent="-342900" algn="just">
              <a:lnSpc>
                <a:spcPct val="150000"/>
              </a:lnSpc>
              <a:buFont typeface="Arial" panose="020B0604020202020204" pitchFamily="34" charset="0"/>
              <a:buChar char="•"/>
            </a:pPr>
            <a:r>
              <a:rPr lang="en-US" sz="2000" dirty="0">
                <a:solidFill>
                  <a:srgbClr val="C00000"/>
                </a:solidFill>
              </a:rPr>
              <a:t>Reading can be quicker </a:t>
            </a:r>
            <a:r>
              <a:rPr lang="en-US" sz="2000" dirty="0">
                <a:solidFill>
                  <a:schemeClr val="tx1">
                    <a:lumMod val="65000"/>
                    <a:lumOff val="35000"/>
                  </a:schemeClr>
                </a:solidFill>
              </a:rPr>
              <a:t>than speaking or listening</a:t>
            </a:r>
          </a:p>
          <a:p>
            <a:pPr marL="800100" lvl="1" indent="-342900" algn="just">
              <a:lnSpc>
                <a:spcPct val="150000"/>
              </a:lnSpc>
              <a:buFont typeface="Arial" panose="020B0604020202020204" pitchFamily="34" charset="0"/>
              <a:buChar char="•"/>
            </a:pPr>
            <a:r>
              <a:rPr lang="en-US" sz="2000" dirty="0">
                <a:solidFill>
                  <a:srgbClr val="C00000"/>
                </a:solidFill>
              </a:rPr>
              <a:t>Listening requires less cognitive effort </a:t>
            </a:r>
            <a:r>
              <a:rPr lang="en-US" sz="2000" dirty="0">
                <a:solidFill>
                  <a:schemeClr val="tx1">
                    <a:lumMod val="65000"/>
                    <a:lumOff val="35000"/>
                  </a:schemeClr>
                </a:solidFill>
              </a:rPr>
              <a:t>than reading or speaking </a:t>
            </a:r>
          </a:p>
          <a:p>
            <a:pPr marL="800100" lvl="1" indent="-342900" algn="just">
              <a:lnSpc>
                <a:spcPct val="150000"/>
              </a:lnSpc>
              <a:buFont typeface="Arial" panose="020B0604020202020204" pitchFamily="34" charset="0"/>
              <a:buChar char="•"/>
            </a:pPr>
            <a:r>
              <a:rPr lang="en-US" sz="2000" dirty="0">
                <a:solidFill>
                  <a:srgbClr val="C00000"/>
                </a:solidFill>
              </a:rPr>
              <a:t>Dyslexics have difficulties understanding and recognizing </a:t>
            </a:r>
            <a:r>
              <a:rPr lang="en-US" sz="2000" dirty="0">
                <a:solidFill>
                  <a:schemeClr val="tx1">
                    <a:lumMod val="65000"/>
                    <a:lumOff val="35000"/>
                  </a:schemeClr>
                </a:solidFill>
              </a:rPr>
              <a:t>written words </a:t>
            </a:r>
          </a:p>
        </p:txBody>
      </p:sp>
      <p:sp>
        <p:nvSpPr>
          <p:cNvPr id="4" name="Slide Number Placeholder 1">
            <a:extLst>
              <a:ext uri="{FF2B5EF4-FFF2-40B4-BE49-F238E27FC236}">
                <a16:creationId xmlns:a16="http://schemas.microsoft.com/office/drawing/2014/main" id="{400068E9-CB59-DF16-B5EF-98BC78825645}"/>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45</a:t>
            </a:fld>
            <a:endParaRPr lang="en-MY" dirty="0"/>
          </a:p>
        </p:txBody>
      </p:sp>
    </p:spTree>
    <p:extLst>
      <p:ext uri="{BB962C8B-B14F-4D97-AF65-F5344CB8AC3E}">
        <p14:creationId xmlns:p14="http://schemas.microsoft.com/office/powerpoint/2010/main" val="3108840838"/>
      </p:ext>
    </p:extLst>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6A118-2B68-4EA1-DC1D-4C02085F4F6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A6382C4-0C4A-5D82-8A64-020537C07804}"/>
              </a:ext>
            </a:extLst>
          </p:cNvPr>
          <p:cNvSpPr txBox="1"/>
          <p:nvPr/>
        </p:nvSpPr>
        <p:spPr>
          <a:xfrm>
            <a:off x="555377" y="429513"/>
            <a:ext cx="11070077"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Reading, Speaking and Learning Applications</a:t>
            </a:r>
            <a:endParaRPr lang="en-GB" sz="4400" dirty="0">
              <a:solidFill>
                <a:schemeClr val="tx1">
                  <a:lumMod val="75000"/>
                  <a:lumOff val="25000"/>
                </a:schemeClr>
              </a:solidFill>
              <a:latin typeface="+mj-lt"/>
            </a:endParaRPr>
          </a:p>
        </p:txBody>
      </p:sp>
      <p:sp>
        <p:nvSpPr>
          <p:cNvPr id="24" name="Rectangle 23">
            <a:extLst>
              <a:ext uri="{FF2B5EF4-FFF2-40B4-BE49-F238E27FC236}">
                <a16:creationId xmlns:a16="http://schemas.microsoft.com/office/drawing/2014/main" id="{445DC3FF-EC89-3988-DD12-B450F8B65426}"/>
              </a:ext>
            </a:extLst>
          </p:cNvPr>
          <p:cNvSpPr/>
          <p:nvPr/>
        </p:nvSpPr>
        <p:spPr>
          <a:xfrm>
            <a:off x="1557236" y="2042305"/>
            <a:ext cx="9066358"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Voice user interfaces allow users to interact with them by asking questions</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e.g. Google Voice, Siri, Alexa</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Speech-output systems use artificially-generated speech</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e.g. written text-to-speech systems for the visually impaired</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Natural-language systems enable users to type in questions and give text-based responses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e.g. chatbots</a:t>
            </a:r>
          </a:p>
        </p:txBody>
      </p:sp>
      <p:sp>
        <p:nvSpPr>
          <p:cNvPr id="4" name="Slide Number Placeholder 1">
            <a:extLst>
              <a:ext uri="{FF2B5EF4-FFF2-40B4-BE49-F238E27FC236}">
                <a16:creationId xmlns:a16="http://schemas.microsoft.com/office/drawing/2014/main" id="{1D5229CC-1CBC-A7FD-D6AE-46A1832F3E9E}"/>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46</a:t>
            </a:fld>
            <a:endParaRPr lang="en-GB" dirty="0"/>
          </a:p>
        </p:txBody>
      </p:sp>
    </p:spTree>
    <p:extLst>
      <p:ext uri="{BB962C8B-B14F-4D97-AF65-F5344CB8AC3E}">
        <p14:creationId xmlns:p14="http://schemas.microsoft.com/office/powerpoint/2010/main" val="3078362468"/>
      </p:ext>
    </p:extLst>
  </p:cSld>
  <p:clrMapOvr>
    <a:masterClrMapping/>
  </p:clrMapOvr>
  <p:transition spd="slow">
    <p:push di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F32CD8-671A-8285-993C-03A09C4AFD08}"/>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3203370A-E709-3339-9ACF-257F80C610B4}"/>
              </a:ext>
            </a:extLst>
          </p:cNvPr>
          <p:cNvSpPr txBox="1"/>
          <p:nvPr/>
        </p:nvSpPr>
        <p:spPr>
          <a:xfrm>
            <a:off x="555377" y="429513"/>
            <a:ext cx="11070077" cy="1446550"/>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Design Implications for Reading, Speaking and Learning</a:t>
            </a:r>
          </a:p>
        </p:txBody>
      </p:sp>
      <p:sp>
        <p:nvSpPr>
          <p:cNvPr id="24" name="Rectangle 23">
            <a:extLst>
              <a:ext uri="{FF2B5EF4-FFF2-40B4-BE49-F238E27FC236}">
                <a16:creationId xmlns:a16="http://schemas.microsoft.com/office/drawing/2014/main" id="{9519C34A-98FB-B9DD-CC23-E0932811EF52}"/>
              </a:ext>
            </a:extLst>
          </p:cNvPr>
          <p:cNvSpPr/>
          <p:nvPr/>
        </p:nvSpPr>
        <p:spPr>
          <a:xfrm>
            <a:off x="1557236" y="2139581"/>
            <a:ext cx="9066358"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Speech-based menus and instructions should be short </a:t>
            </a:r>
          </a:p>
          <a:p>
            <a:pPr algn="just">
              <a:lnSpc>
                <a:spcPct val="150000"/>
              </a:lnSpc>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Accentuate the intonation of artificially generated speech voices</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They are harder to understand than human voices</a:t>
            </a:r>
          </a:p>
          <a:p>
            <a:pPr algn="just">
              <a:lnSpc>
                <a:spcPct val="150000"/>
              </a:lnSpc>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Provide opportunities for making text large on a screen</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1B278149-9982-B886-DD9C-AA7A797AA626}"/>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47</a:t>
            </a:fld>
            <a:endParaRPr lang="en-GB" dirty="0"/>
          </a:p>
        </p:txBody>
      </p:sp>
    </p:spTree>
    <p:extLst>
      <p:ext uri="{BB962C8B-B14F-4D97-AF65-F5344CB8AC3E}">
        <p14:creationId xmlns:p14="http://schemas.microsoft.com/office/powerpoint/2010/main" val="3210030182"/>
      </p:ext>
    </p:extLst>
  </p:cSld>
  <p:clrMapOvr>
    <a:masterClrMapping/>
  </p:clrMapOvr>
  <p:transition spd="slow">
    <p:push dir="u"/>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970949-E395-868C-1DE0-45F41EF81094}"/>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CBEB925D-0FE9-3343-171A-594C3640FB74}"/>
              </a:ext>
            </a:extLst>
          </p:cNvPr>
          <p:cNvSpPr txBox="1"/>
          <p:nvPr/>
        </p:nvSpPr>
        <p:spPr>
          <a:xfrm>
            <a:off x="0" y="415375"/>
            <a:ext cx="12191999" cy="1323439"/>
          </a:xfrm>
          <a:prstGeom prst="rect">
            <a:avLst/>
          </a:prstGeom>
          <a:noFill/>
        </p:spPr>
        <p:txBody>
          <a:bodyPr wrap="square" rtlCol="0">
            <a:spAutoFit/>
          </a:bodyPr>
          <a:lstStyle/>
          <a:p>
            <a:pPr algn="ctr"/>
            <a:r>
              <a:rPr lang="en-US" sz="4000" dirty="0">
                <a:solidFill>
                  <a:schemeClr val="tx1">
                    <a:lumMod val="75000"/>
                    <a:lumOff val="25000"/>
                  </a:schemeClr>
                </a:solidFill>
                <a:latin typeface="+mj-lt"/>
              </a:rPr>
              <a:t>Cognitive Process: </a:t>
            </a:r>
            <a:r>
              <a:rPr lang="en-US" sz="4000" dirty="0">
                <a:solidFill>
                  <a:srgbClr val="C00000"/>
                </a:solidFill>
                <a:latin typeface="+mj-lt"/>
              </a:rPr>
              <a:t>Problem-solving, Planning, Reasoning and Decision-making</a:t>
            </a:r>
          </a:p>
        </p:txBody>
      </p:sp>
      <p:sp>
        <p:nvSpPr>
          <p:cNvPr id="24" name="Rectangle 23">
            <a:extLst>
              <a:ext uri="{FF2B5EF4-FFF2-40B4-BE49-F238E27FC236}">
                <a16:creationId xmlns:a16="http://schemas.microsoft.com/office/drawing/2014/main" id="{30A93C2F-93F7-2E19-286B-971B521CCDB9}"/>
              </a:ext>
            </a:extLst>
          </p:cNvPr>
          <p:cNvSpPr/>
          <p:nvPr/>
        </p:nvSpPr>
        <p:spPr>
          <a:xfrm>
            <a:off x="1216857" y="2036041"/>
            <a:ext cx="9747116"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All these processes involve </a:t>
            </a:r>
            <a:r>
              <a:rPr lang="en-US" sz="2000" i="1" dirty="0">
                <a:solidFill>
                  <a:srgbClr val="C00000"/>
                </a:solidFill>
              </a:rPr>
              <a:t>reflective </a:t>
            </a:r>
            <a:r>
              <a:rPr lang="en-US" sz="2000" dirty="0">
                <a:solidFill>
                  <a:srgbClr val="C00000"/>
                </a:solidFill>
              </a:rPr>
              <a:t>cognition</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For example, thinking about what to do, what the options are, and the consequences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Often involves </a:t>
            </a:r>
            <a:r>
              <a:rPr lang="en-US" sz="2000" dirty="0">
                <a:solidFill>
                  <a:srgbClr val="C00000"/>
                </a:solidFill>
              </a:rPr>
              <a:t>conscious processes</a:t>
            </a:r>
            <a:r>
              <a:rPr lang="en-US" sz="2000" dirty="0">
                <a:solidFill>
                  <a:schemeClr val="tx1">
                    <a:lumMod val="65000"/>
                    <a:lumOff val="35000"/>
                  </a:schemeClr>
                </a:solidFill>
              </a:rPr>
              <a:t>, </a:t>
            </a:r>
            <a:r>
              <a:rPr lang="en-US" sz="2000" dirty="0">
                <a:solidFill>
                  <a:srgbClr val="C00000"/>
                </a:solidFill>
              </a:rPr>
              <a:t>discussion with others </a:t>
            </a:r>
            <a:r>
              <a:rPr lang="en-US" sz="2000" dirty="0">
                <a:solidFill>
                  <a:schemeClr val="tx1">
                    <a:lumMod val="65000"/>
                    <a:lumOff val="35000"/>
                  </a:schemeClr>
                </a:solidFill>
              </a:rPr>
              <a:t>(or oneself), and the </a:t>
            </a:r>
            <a:r>
              <a:rPr lang="en-US" sz="2000" dirty="0">
                <a:solidFill>
                  <a:srgbClr val="C00000"/>
                </a:solidFill>
              </a:rPr>
              <a:t>use of artifacts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Such as maps, books, pen and paper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May involve working through </a:t>
            </a:r>
            <a:r>
              <a:rPr lang="en-US" sz="2000" dirty="0">
                <a:solidFill>
                  <a:srgbClr val="C00000"/>
                </a:solidFill>
              </a:rPr>
              <a:t>different scenarios </a:t>
            </a:r>
            <a:r>
              <a:rPr lang="en-US" sz="2000" dirty="0">
                <a:solidFill>
                  <a:schemeClr val="tx1">
                    <a:lumMod val="65000"/>
                    <a:lumOff val="35000"/>
                  </a:schemeClr>
                </a:solidFill>
              </a:rPr>
              <a:t>and deciding which is </a:t>
            </a:r>
            <a:r>
              <a:rPr lang="en-US" sz="2000" dirty="0">
                <a:solidFill>
                  <a:srgbClr val="C00000"/>
                </a:solidFill>
              </a:rPr>
              <a:t>best option</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Weighing up alternatives</a:t>
            </a:r>
          </a:p>
        </p:txBody>
      </p:sp>
      <p:sp>
        <p:nvSpPr>
          <p:cNvPr id="4" name="Slide Number Placeholder 1">
            <a:extLst>
              <a:ext uri="{FF2B5EF4-FFF2-40B4-BE49-F238E27FC236}">
                <a16:creationId xmlns:a16="http://schemas.microsoft.com/office/drawing/2014/main" id="{6E9739F6-2D34-A2FC-9969-33F3778FE7BC}"/>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48</a:t>
            </a:fld>
            <a:endParaRPr lang="en-MY" dirty="0"/>
          </a:p>
        </p:txBody>
      </p:sp>
    </p:spTree>
    <p:extLst>
      <p:ext uri="{BB962C8B-B14F-4D97-AF65-F5344CB8AC3E}">
        <p14:creationId xmlns:p14="http://schemas.microsoft.com/office/powerpoint/2010/main" val="3135083332"/>
      </p:ext>
    </p:extLst>
  </p:cSld>
  <p:clrMapOvr>
    <a:masterClrMapping/>
  </p:clrMapOvr>
  <p:transition spd="slow">
    <p:push di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FD08C6-07DE-1BBB-73A0-EED655865E7A}"/>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3050F05-BB38-D34F-208A-BDFB79DE4BE3}"/>
              </a:ext>
            </a:extLst>
          </p:cNvPr>
          <p:cNvSpPr txBox="1"/>
          <p:nvPr/>
        </p:nvSpPr>
        <p:spPr>
          <a:xfrm>
            <a:off x="0" y="429513"/>
            <a:ext cx="12191999" cy="1323439"/>
          </a:xfrm>
          <a:prstGeom prst="rect">
            <a:avLst/>
          </a:prstGeom>
          <a:noFill/>
        </p:spPr>
        <p:txBody>
          <a:bodyPr wrap="square" rtlCol="0">
            <a:spAutoFit/>
          </a:bodyPr>
          <a:lstStyle/>
          <a:p>
            <a:pPr algn="ctr"/>
            <a:r>
              <a:rPr lang="en-GB" sz="4000" dirty="0">
                <a:solidFill>
                  <a:schemeClr val="tx1">
                    <a:lumMod val="75000"/>
                    <a:lumOff val="25000"/>
                  </a:schemeClr>
                </a:solidFill>
                <a:latin typeface="+mj-lt"/>
              </a:rPr>
              <a:t>Design Implications for Problem-solving, Planning, Reasoning and Decision-making</a:t>
            </a:r>
          </a:p>
        </p:txBody>
      </p:sp>
      <p:sp>
        <p:nvSpPr>
          <p:cNvPr id="24" name="Rectangle 23">
            <a:extLst>
              <a:ext uri="{FF2B5EF4-FFF2-40B4-BE49-F238E27FC236}">
                <a16:creationId xmlns:a16="http://schemas.microsoft.com/office/drawing/2014/main" id="{DF9DB411-2604-45BE-CCCE-D7AF503C7E19}"/>
              </a:ext>
            </a:extLst>
          </p:cNvPr>
          <p:cNvSpPr/>
          <p:nvPr/>
        </p:nvSpPr>
        <p:spPr>
          <a:xfrm>
            <a:off x="1557236" y="2139581"/>
            <a:ext cx="9066358" cy="282385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rgbClr val="C00000"/>
                </a:solidFill>
              </a:rPr>
              <a:t>Provide information and help pages </a:t>
            </a:r>
            <a:r>
              <a:rPr lang="en-GB" sz="2000" dirty="0">
                <a:solidFill>
                  <a:schemeClr val="tx1">
                    <a:lumMod val="65000"/>
                    <a:lumOff val="35000"/>
                  </a:schemeClr>
                </a:solidFill>
              </a:rPr>
              <a:t>that are easy to access for people who wish to understand more about how to carry out an activity more effectively (for example,  web searching)</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rgbClr val="C00000"/>
                </a:solidFill>
              </a:rPr>
              <a:t>Use simple and memorable functions </a:t>
            </a:r>
            <a:r>
              <a:rPr lang="en-GB" sz="2000" dirty="0">
                <a:solidFill>
                  <a:schemeClr val="tx1">
                    <a:lumMod val="65000"/>
                    <a:lumOff val="35000"/>
                  </a:schemeClr>
                </a:solidFill>
              </a:rPr>
              <a:t>to support rapid decision-making and planning</a:t>
            </a:r>
          </a:p>
        </p:txBody>
      </p:sp>
      <p:sp>
        <p:nvSpPr>
          <p:cNvPr id="4" name="Slide Number Placeholder 1">
            <a:extLst>
              <a:ext uri="{FF2B5EF4-FFF2-40B4-BE49-F238E27FC236}">
                <a16:creationId xmlns:a16="http://schemas.microsoft.com/office/drawing/2014/main" id="{6EF0AD62-8E4B-31DB-47D0-1822C1E57561}"/>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49</a:t>
            </a:fld>
            <a:endParaRPr lang="en-GB" dirty="0"/>
          </a:p>
        </p:txBody>
      </p:sp>
    </p:spTree>
    <p:extLst>
      <p:ext uri="{BB962C8B-B14F-4D97-AF65-F5344CB8AC3E}">
        <p14:creationId xmlns:p14="http://schemas.microsoft.com/office/powerpoint/2010/main" val="287136320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8EC2F2-3BA7-4AB4-04AC-147DC0AEB78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12686B25-A798-7B8F-DFA9-46B2A138E6C4}"/>
              </a:ext>
            </a:extLst>
          </p:cNvPr>
          <p:cNvSpPr txBox="1"/>
          <p:nvPr/>
        </p:nvSpPr>
        <p:spPr>
          <a:xfrm>
            <a:off x="2090862" y="473741"/>
            <a:ext cx="7999108"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Which involves fast vs slow thinking?</a:t>
            </a:r>
          </a:p>
        </p:txBody>
      </p:sp>
      <p:sp>
        <p:nvSpPr>
          <p:cNvPr id="24" name="Rectangle 23">
            <a:extLst>
              <a:ext uri="{FF2B5EF4-FFF2-40B4-BE49-F238E27FC236}">
                <a16:creationId xmlns:a16="http://schemas.microsoft.com/office/drawing/2014/main" id="{CA5A5914-8DBE-A515-ADCF-8C0994B67276}"/>
              </a:ext>
            </a:extLst>
          </p:cNvPr>
          <p:cNvSpPr/>
          <p:nvPr/>
        </p:nvSpPr>
        <p:spPr>
          <a:xfrm>
            <a:off x="1214477" y="1920291"/>
            <a:ext cx="9751878" cy="282385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2 + 2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21 × 29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What </a:t>
            </a:r>
            <a:r>
              <a:rPr lang="en-US" sz="2000" dirty="0" err="1">
                <a:solidFill>
                  <a:schemeClr val="tx1">
                    <a:lumMod val="65000"/>
                    <a:lumOff val="35000"/>
                  </a:schemeClr>
                </a:solidFill>
              </a:rPr>
              <a:t>colour</a:t>
            </a:r>
            <a:r>
              <a:rPr lang="en-US" sz="2000" dirty="0">
                <a:solidFill>
                  <a:schemeClr val="tx1">
                    <a:lumMod val="65000"/>
                    <a:lumOff val="35000"/>
                  </a:schemeClr>
                </a:solidFill>
              </a:rPr>
              <a:t> eyes do you have?</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How many </a:t>
            </a:r>
            <a:r>
              <a:rPr lang="en-US" sz="2000" dirty="0" err="1">
                <a:solidFill>
                  <a:schemeClr val="tx1">
                    <a:lumMod val="65000"/>
                    <a:lumOff val="35000"/>
                  </a:schemeClr>
                </a:solidFill>
              </a:rPr>
              <a:t>colours</a:t>
            </a:r>
            <a:r>
              <a:rPr lang="en-US" sz="2000" dirty="0">
                <a:solidFill>
                  <a:schemeClr val="tx1">
                    <a:lumMod val="65000"/>
                    <a:lumOff val="35000"/>
                  </a:schemeClr>
                </a:solidFill>
              </a:rPr>
              <a:t> are there in the rainbow?</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How many months in the year have 31 days?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What is the name of the first school you attended?</a:t>
            </a:r>
          </a:p>
        </p:txBody>
      </p:sp>
      <p:sp>
        <p:nvSpPr>
          <p:cNvPr id="4" name="Slide Number Placeholder 1">
            <a:extLst>
              <a:ext uri="{FF2B5EF4-FFF2-40B4-BE49-F238E27FC236}">
                <a16:creationId xmlns:a16="http://schemas.microsoft.com/office/drawing/2014/main" id="{A587E501-0475-ABFE-1D0F-05DC91259837}"/>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5</a:t>
            </a:fld>
            <a:endParaRPr lang="en-MY" dirty="0"/>
          </a:p>
        </p:txBody>
      </p:sp>
    </p:spTree>
    <p:extLst>
      <p:ext uri="{BB962C8B-B14F-4D97-AF65-F5344CB8AC3E}">
        <p14:creationId xmlns:p14="http://schemas.microsoft.com/office/powerpoint/2010/main" val="3239390998"/>
      </p:ext>
    </p:extLst>
  </p:cSld>
  <p:clrMapOvr>
    <a:masterClrMapping/>
  </p:clrMapOvr>
  <p:transition spd="slow">
    <p:push dir="u"/>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35B782-AB68-8DE8-C259-3C1E451D1A13}"/>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5629DEC4-F53F-9A7A-D728-7C69B5C9E848}"/>
              </a:ext>
            </a:extLst>
          </p:cNvPr>
          <p:cNvSpPr/>
          <p:nvPr/>
        </p:nvSpPr>
        <p:spPr>
          <a:xfrm>
            <a:off x="943988" y="1324578"/>
            <a:ext cx="10292854"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 app mentality is making it worse for people to make their own decisions because they are becoming </a:t>
            </a:r>
            <a:r>
              <a:rPr lang="en-GB" sz="2000" dirty="0">
                <a:solidFill>
                  <a:srgbClr val="C00000"/>
                </a:solidFill>
              </a:rPr>
              <a:t>risk averse </a:t>
            </a:r>
            <a:r>
              <a:rPr lang="en-GB" sz="2000" dirty="0">
                <a:solidFill>
                  <a:schemeClr val="tx1">
                    <a:lumMod val="65000"/>
                    <a:lumOff val="35000"/>
                  </a:schemeClr>
                </a:solidFill>
              </a:rPr>
              <a:t>(Gardner and Davis, 2013)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Instead, they now rely on </a:t>
            </a:r>
            <a:r>
              <a:rPr lang="en-GB" sz="2000" dirty="0">
                <a:solidFill>
                  <a:srgbClr val="C00000"/>
                </a:solidFill>
              </a:rPr>
              <a:t>a multitude of apps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This makes them </a:t>
            </a:r>
            <a:r>
              <a:rPr lang="en-GB" sz="2000" dirty="0">
                <a:solidFill>
                  <a:srgbClr val="C00000"/>
                </a:solidFill>
              </a:rPr>
              <a:t>increasingly anxious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They are </a:t>
            </a:r>
            <a:r>
              <a:rPr lang="en-GB" sz="2000" dirty="0">
                <a:solidFill>
                  <a:srgbClr val="C00000"/>
                </a:solidFill>
              </a:rPr>
              <a:t>unable to make decisions </a:t>
            </a:r>
            <a:r>
              <a:rPr lang="en-GB" sz="2000" dirty="0">
                <a:solidFill>
                  <a:schemeClr val="tx1">
                    <a:lumMod val="65000"/>
                    <a:lumOff val="35000"/>
                  </a:schemeClr>
                </a:solidFill>
              </a:rPr>
              <a:t>by themselves</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They </a:t>
            </a:r>
            <a:r>
              <a:rPr lang="en-GB" sz="2000" dirty="0">
                <a:solidFill>
                  <a:srgbClr val="C00000"/>
                </a:solidFill>
              </a:rPr>
              <a:t>need to resort to looking up info</a:t>
            </a:r>
            <a:r>
              <a:rPr lang="en-GB" sz="2000" dirty="0">
                <a:solidFill>
                  <a:schemeClr val="tx1">
                    <a:lumMod val="65000"/>
                    <a:lumOff val="35000"/>
                  </a:schemeClr>
                </a:solidFill>
              </a:rPr>
              <a:t>, getting other’s opinions on social media, and comparing notes </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Do you agree? </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Did it happen to you when deciding which university/school to attend?</a:t>
            </a:r>
          </a:p>
        </p:txBody>
      </p:sp>
      <p:sp>
        <p:nvSpPr>
          <p:cNvPr id="4" name="Slide Number Placeholder 1">
            <a:extLst>
              <a:ext uri="{FF2B5EF4-FFF2-40B4-BE49-F238E27FC236}">
                <a16:creationId xmlns:a16="http://schemas.microsoft.com/office/drawing/2014/main" id="{ABFE11C4-E82C-9C34-6A08-B5E4383501F8}"/>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50</a:t>
            </a:fld>
            <a:endParaRPr lang="en-GB" dirty="0"/>
          </a:p>
        </p:txBody>
      </p:sp>
      <p:sp>
        <p:nvSpPr>
          <p:cNvPr id="2" name="TextBox 1">
            <a:extLst>
              <a:ext uri="{FF2B5EF4-FFF2-40B4-BE49-F238E27FC236}">
                <a16:creationId xmlns:a16="http://schemas.microsoft.com/office/drawing/2014/main" id="{2B309874-2F16-CAB5-80F0-F9FF764CBB9C}"/>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Dilemma</a:t>
            </a:r>
          </a:p>
        </p:txBody>
      </p:sp>
    </p:spTree>
    <p:extLst>
      <p:ext uri="{BB962C8B-B14F-4D97-AF65-F5344CB8AC3E}">
        <p14:creationId xmlns:p14="http://schemas.microsoft.com/office/powerpoint/2010/main" val="953759391"/>
      </p:ext>
    </p:extLst>
  </p:cSld>
  <p:clrMapOvr>
    <a:masterClrMapping/>
  </p:clrMapOvr>
  <p:transition spd="slow">
    <p:push dir="u"/>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A1A22B-17B6-7677-8337-9C181707EF06}"/>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874462F0-B163-AA3D-CE58-789443A6B6F3}"/>
              </a:ext>
            </a:extLst>
          </p:cNvPr>
          <p:cNvSpPr txBox="1"/>
          <p:nvPr/>
        </p:nvSpPr>
        <p:spPr>
          <a:xfrm>
            <a:off x="7186692" y="1782972"/>
            <a:ext cx="4473418" cy="1600438"/>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COGNITIVE</a:t>
            </a:r>
          </a:p>
          <a:p>
            <a:pPr algn="ctr"/>
            <a:r>
              <a:rPr lang="en-US" sz="4400" b="1" kern="0" dirty="0">
                <a:solidFill>
                  <a:srgbClr val="C04C4C"/>
                </a:solidFill>
                <a:latin typeface="+mj-lt"/>
              </a:rPr>
              <a:t>FRAMEWORKS</a:t>
            </a:r>
          </a:p>
        </p:txBody>
      </p:sp>
      <p:sp>
        <p:nvSpPr>
          <p:cNvPr id="2" name="Slide Number Placeholder 1">
            <a:extLst>
              <a:ext uri="{FF2B5EF4-FFF2-40B4-BE49-F238E27FC236}">
                <a16:creationId xmlns:a16="http://schemas.microsoft.com/office/drawing/2014/main" id="{84067555-39DD-F89F-1525-FD818E27E5AD}"/>
              </a:ext>
            </a:extLst>
          </p:cNvPr>
          <p:cNvSpPr>
            <a:spLocks noGrp="1"/>
          </p:cNvSpPr>
          <p:nvPr>
            <p:ph type="sldNum" sz="quarter" idx="11"/>
          </p:nvPr>
        </p:nvSpPr>
        <p:spPr/>
        <p:txBody>
          <a:bodyPr/>
          <a:lstStyle/>
          <a:p>
            <a:fld id="{7737D3DD-0AB3-4F16-99FA-6262B2B4036D}" type="slidenum">
              <a:rPr lang="en-MY" smtClean="0"/>
              <a:t>51</a:t>
            </a:fld>
            <a:endParaRPr lang="en-MY"/>
          </a:p>
        </p:txBody>
      </p:sp>
    </p:spTree>
    <p:extLst>
      <p:ext uri="{BB962C8B-B14F-4D97-AF65-F5344CB8AC3E}">
        <p14:creationId xmlns:p14="http://schemas.microsoft.com/office/powerpoint/2010/main" val="3975788491"/>
      </p:ext>
    </p:extLst>
  </p:cSld>
  <p:clrMapOvr>
    <a:masterClrMapping/>
  </p:clrMapOvr>
  <p:transition spd="slow">
    <p:push dir="u"/>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6641D3-8ED0-FFB5-F095-4512CC8457D9}"/>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F0C3B266-6260-408B-E015-2CF257DB7C45}"/>
              </a:ext>
            </a:extLst>
          </p:cNvPr>
          <p:cNvSpPr/>
          <p:nvPr/>
        </p:nvSpPr>
        <p:spPr>
          <a:xfrm>
            <a:off x="943988" y="1324578"/>
            <a:ext cx="10292854"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These are used </a:t>
            </a:r>
            <a:r>
              <a:rPr lang="en-GB" sz="2000" dirty="0">
                <a:solidFill>
                  <a:srgbClr val="C00000"/>
                </a:solidFill>
              </a:rPr>
              <a:t>to explain and predict user behaviour at the interface</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Based on </a:t>
            </a:r>
            <a:r>
              <a:rPr lang="en-GB" sz="2000" dirty="0">
                <a:solidFill>
                  <a:srgbClr val="C00000"/>
                </a:solidFill>
              </a:rPr>
              <a:t>theories of behaviour</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Focus is on </a:t>
            </a:r>
            <a:r>
              <a:rPr lang="en-GB" sz="2000" dirty="0">
                <a:solidFill>
                  <a:srgbClr val="C00000"/>
                </a:solidFill>
              </a:rPr>
              <a:t>mental processes </a:t>
            </a:r>
            <a:r>
              <a:rPr lang="en-GB" sz="2000" dirty="0">
                <a:solidFill>
                  <a:schemeClr val="tx1">
                    <a:lumMod val="65000"/>
                    <a:lumOff val="35000"/>
                  </a:schemeClr>
                </a:solidFill>
              </a:rPr>
              <a:t>that take place</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Also use of </a:t>
            </a:r>
            <a:r>
              <a:rPr lang="en-GB" sz="2000" dirty="0">
                <a:solidFill>
                  <a:srgbClr val="C00000"/>
                </a:solidFill>
              </a:rPr>
              <a:t>artifacts and representations</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Most well known are:</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Mental models</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Gulfs of execution and evaluation</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Distributed cognition</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External and embodied cognition</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EE6325B6-E81C-D931-E17E-8E6111E7771C}"/>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52</a:t>
            </a:fld>
            <a:endParaRPr lang="en-GB" dirty="0"/>
          </a:p>
        </p:txBody>
      </p:sp>
      <p:sp>
        <p:nvSpPr>
          <p:cNvPr id="2" name="TextBox 1">
            <a:extLst>
              <a:ext uri="{FF2B5EF4-FFF2-40B4-BE49-F238E27FC236}">
                <a16:creationId xmlns:a16="http://schemas.microsoft.com/office/drawing/2014/main" id="{77D34E6C-A23E-DCE8-2DCE-3D7E84E1337A}"/>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Cognitive Frameworks</a:t>
            </a:r>
          </a:p>
        </p:txBody>
      </p:sp>
    </p:spTree>
    <p:extLst>
      <p:ext uri="{BB962C8B-B14F-4D97-AF65-F5344CB8AC3E}">
        <p14:creationId xmlns:p14="http://schemas.microsoft.com/office/powerpoint/2010/main" val="2244035847"/>
      </p:ext>
    </p:extLst>
  </p:cSld>
  <p:clrMapOvr>
    <a:masterClrMapping/>
  </p:clrMapOvr>
  <p:transition spd="slow">
    <p:push dir="u"/>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BF5616-91D0-E5E0-D549-61DCB3D36A32}"/>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F91E6D79-1276-B995-A857-BA42F1D18294}"/>
              </a:ext>
            </a:extLst>
          </p:cNvPr>
          <p:cNvSpPr/>
          <p:nvPr/>
        </p:nvSpPr>
        <p:spPr>
          <a:xfrm>
            <a:off x="1201568" y="1555410"/>
            <a:ext cx="9777693"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People develop an understanding of a system through learning about and using it</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This knowledge is sometimes described as a mental model:</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How to use the system? (What to do next?)</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What to do with unfamiliar systems or unexpected situations? (How the system works?)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People make inferences using mental models of how to carry out tasks</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B99F6AD9-36AC-9D78-0D19-3EA7CC90D535}"/>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53</a:t>
            </a:fld>
            <a:endParaRPr lang="en-GB" dirty="0"/>
          </a:p>
        </p:txBody>
      </p:sp>
      <p:sp>
        <p:nvSpPr>
          <p:cNvPr id="2" name="TextBox 1">
            <a:extLst>
              <a:ext uri="{FF2B5EF4-FFF2-40B4-BE49-F238E27FC236}">
                <a16:creationId xmlns:a16="http://schemas.microsoft.com/office/drawing/2014/main" id="{E4A1549E-5E8B-4AC1-F6BD-28AA779D69CF}"/>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Mental Models</a:t>
            </a:r>
          </a:p>
        </p:txBody>
      </p:sp>
    </p:spTree>
    <p:extLst>
      <p:ext uri="{BB962C8B-B14F-4D97-AF65-F5344CB8AC3E}">
        <p14:creationId xmlns:p14="http://schemas.microsoft.com/office/powerpoint/2010/main" val="1011698062"/>
      </p:ext>
    </p:extLst>
  </p:cSld>
  <p:clrMapOvr>
    <a:masterClrMapping/>
  </p:clrMapOvr>
  <p:transition spd="slow">
    <p:push dir="u"/>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163C4F-A2B2-7BCA-8BF7-BCE6583583E9}"/>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7DADB832-2527-B9A0-9479-1E06A45D030E}"/>
              </a:ext>
            </a:extLst>
          </p:cNvPr>
          <p:cNvSpPr/>
          <p:nvPr/>
        </p:nvSpPr>
        <p:spPr>
          <a:xfrm>
            <a:off x="1201568" y="1555410"/>
            <a:ext cx="9777693"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Craik (1943) described mental models as:</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Internal constructions of some aspect of the external world enabling predictions to be made</a:t>
            </a:r>
          </a:p>
          <a:p>
            <a:pPr algn="just">
              <a:lnSpc>
                <a:spcPct val="150000"/>
              </a:lnSpc>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Involves </a:t>
            </a:r>
            <a:r>
              <a:rPr lang="en-GB" sz="2000" dirty="0">
                <a:solidFill>
                  <a:srgbClr val="C00000"/>
                </a:solidFill>
              </a:rPr>
              <a:t>unconscious and conscious processes</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Imagery and analogies are activated</a:t>
            </a:r>
          </a:p>
          <a:p>
            <a:pPr algn="just">
              <a:lnSpc>
                <a:spcPct val="150000"/>
              </a:lnSpc>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rgbClr val="C00000"/>
                </a:solidFill>
              </a:rPr>
              <a:t>Deep versus shallow models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For example, how to drive a car and how it works</a:t>
            </a:r>
          </a:p>
        </p:txBody>
      </p:sp>
      <p:sp>
        <p:nvSpPr>
          <p:cNvPr id="4" name="Slide Number Placeholder 1">
            <a:extLst>
              <a:ext uri="{FF2B5EF4-FFF2-40B4-BE49-F238E27FC236}">
                <a16:creationId xmlns:a16="http://schemas.microsoft.com/office/drawing/2014/main" id="{1AB86952-7A21-D178-EC4A-D2121830D144}"/>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54</a:t>
            </a:fld>
            <a:endParaRPr lang="en-GB" dirty="0"/>
          </a:p>
        </p:txBody>
      </p:sp>
      <p:sp>
        <p:nvSpPr>
          <p:cNvPr id="2" name="TextBox 1">
            <a:extLst>
              <a:ext uri="{FF2B5EF4-FFF2-40B4-BE49-F238E27FC236}">
                <a16:creationId xmlns:a16="http://schemas.microsoft.com/office/drawing/2014/main" id="{11EB5813-1526-D92B-36C9-277E75F5872E}"/>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More on Mental Models</a:t>
            </a:r>
          </a:p>
        </p:txBody>
      </p:sp>
    </p:spTree>
    <p:extLst>
      <p:ext uri="{BB962C8B-B14F-4D97-AF65-F5344CB8AC3E}">
        <p14:creationId xmlns:p14="http://schemas.microsoft.com/office/powerpoint/2010/main" val="2499197165"/>
      </p:ext>
    </p:extLst>
  </p:cSld>
  <p:clrMapOvr>
    <a:masterClrMapping/>
  </p:clrMapOvr>
  <p:transition spd="slow">
    <p:push dir="u"/>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C4D6BE-E1D4-15CC-B04D-7478B04A503F}"/>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1BEA1EFE-CA67-9AE1-A831-DB433993D16E}"/>
              </a:ext>
            </a:extLst>
          </p:cNvPr>
          <p:cNvSpPr/>
          <p:nvPr/>
        </p:nvSpPr>
        <p:spPr>
          <a:xfrm>
            <a:off x="1201568" y="1876063"/>
            <a:ext cx="9777693"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You arrive home on a hot afternoon, and your house feels like an oven. Do you set the air conditioner to the lowest temperature (e.g., 16°C) thinking it will cool the room faster, or do you set it to a comfortable temperature (e.g., 24°C)?</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You want to iron your clothes quickly before going out. The iron’s instructions suggest setting it to medium heat for your fabric type, but you turn it to the highest heat instead, thinking it will remove wrinkles faster. </a:t>
            </a:r>
          </a:p>
        </p:txBody>
      </p:sp>
      <p:sp>
        <p:nvSpPr>
          <p:cNvPr id="4" name="Slide Number Placeholder 1">
            <a:extLst>
              <a:ext uri="{FF2B5EF4-FFF2-40B4-BE49-F238E27FC236}">
                <a16:creationId xmlns:a16="http://schemas.microsoft.com/office/drawing/2014/main" id="{9E6240F6-4055-7C15-350B-6DF2043DF776}"/>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55</a:t>
            </a:fld>
            <a:endParaRPr lang="en-GB" dirty="0"/>
          </a:p>
        </p:txBody>
      </p:sp>
      <p:sp>
        <p:nvSpPr>
          <p:cNvPr id="2" name="TextBox 1">
            <a:extLst>
              <a:ext uri="{FF2B5EF4-FFF2-40B4-BE49-F238E27FC236}">
                <a16:creationId xmlns:a16="http://schemas.microsoft.com/office/drawing/2014/main" id="{4D182E1E-5E34-B0E6-6016-F59E9CAE5285}"/>
              </a:ext>
            </a:extLst>
          </p:cNvPr>
          <p:cNvSpPr txBox="1"/>
          <p:nvPr/>
        </p:nvSpPr>
        <p:spPr>
          <a:xfrm>
            <a:off x="555377" y="429513"/>
            <a:ext cx="11070077" cy="1446550"/>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Everyday Reasoning and Mental Models</a:t>
            </a:r>
          </a:p>
        </p:txBody>
      </p:sp>
    </p:spTree>
    <p:extLst>
      <p:ext uri="{BB962C8B-B14F-4D97-AF65-F5344CB8AC3E}">
        <p14:creationId xmlns:p14="http://schemas.microsoft.com/office/powerpoint/2010/main" val="1762614212"/>
      </p:ext>
    </p:extLst>
  </p:cSld>
  <p:clrMapOvr>
    <a:masterClrMapping/>
  </p:clrMapOvr>
  <p:transition spd="slow">
    <p:push dir="u"/>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2D5024-E018-C1C4-BDF1-C94B8958EF02}"/>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541A94B1-2C02-0EB6-D919-60B7CE1DE383}"/>
              </a:ext>
            </a:extLst>
          </p:cNvPr>
          <p:cNvSpPr/>
          <p:nvPr/>
        </p:nvSpPr>
        <p:spPr>
          <a:xfrm>
            <a:off x="1201568" y="1198954"/>
            <a:ext cx="9777693" cy="559383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Many people when asked (a) choose the first option</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Why?</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They think it will cool the room up quicker</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General </a:t>
            </a:r>
            <a:r>
              <a:rPr lang="en-GB" sz="2000" u="sng" dirty="0">
                <a:solidFill>
                  <a:schemeClr val="tx1">
                    <a:lumMod val="65000"/>
                    <a:lumOff val="35000"/>
                  </a:schemeClr>
                </a:solidFill>
              </a:rPr>
              <a:t>valve theory</a:t>
            </a:r>
            <a:r>
              <a:rPr lang="en-GB" sz="2000" dirty="0">
                <a:solidFill>
                  <a:schemeClr val="tx1">
                    <a:lumMod val="65000"/>
                    <a:lumOff val="35000"/>
                  </a:schemeClr>
                </a:solidFill>
              </a:rPr>
              <a:t>, where ‘more is more’ principle is generalised to different settings (for instance, gas pedal, gas cooker, tap, radio volume)</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But it is a wrong mental model for thermostats based on on-off switch model</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Many people when asked (b) choose the first option</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Iron work on the same principle as thermostats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Most of us have erroneous mental models (Kempton, 1996)</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3385BB2F-CF16-75D9-44A8-C1DBE3FA2019}"/>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56</a:t>
            </a:fld>
            <a:endParaRPr lang="en-GB" dirty="0"/>
          </a:p>
        </p:txBody>
      </p:sp>
      <p:sp>
        <p:nvSpPr>
          <p:cNvPr id="2" name="TextBox 1">
            <a:extLst>
              <a:ext uri="{FF2B5EF4-FFF2-40B4-BE49-F238E27FC236}">
                <a16:creationId xmlns:a16="http://schemas.microsoft.com/office/drawing/2014/main" id="{E3D7C1E0-3E84-CD37-C5D4-6BAAD372AF9A}"/>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Reasoning</a:t>
            </a:r>
          </a:p>
        </p:txBody>
      </p:sp>
    </p:spTree>
    <p:extLst>
      <p:ext uri="{BB962C8B-B14F-4D97-AF65-F5344CB8AC3E}">
        <p14:creationId xmlns:p14="http://schemas.microsoft.com/office/powerpoint/2010/main" val="2031374498"/>
      </p:ext>
    </p:extLst>
  </p:cSld>
  <p:clrMapOvr>
    <a:masterClrMapping/>
  </p:clrMapOvr>
  <p:transition spd="slow">
    <p:push dir="u"/>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2A5502-222F-EF56-6DE2-E4858E7C1FE0}"/>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7F02C993-18FA-641E-2804-3202652E3268}"/>
              </a:ext>
            </a:extLst>
          </p:cNvPr>
          <p:cNvSpPr/>
          <p:nvPr/>
        </p:nvSpPr>
        <p:spPr>
          <a:xfrm>
            <a:off x="1201568" y="1480220"/>
            <a:ext cx="9777693"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Lots of people hit the button for elevators and pedestrian crossings at least twice</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Why? Think it will make the lights change faster or ensure that the elevator arrives!</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What kinds of mental models do users have for understanding how interactive devices work?</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Poor, often incomplete, easily confusable, based on inappropriate analogies and superstition (Norman, 1983)</a:t>
            </a:r>
          </a:p>
        </p:txBody>
      </p:sp>
      <p:sp>
        <p:nvSpPr>
          <p:cNvPr id="4" name="Slide Number Placeholder 1">
            <a:extLst>
              <a:ext uri="{FF2B5EF4-FFF2-40B4-BE49-F238E27FC236}">
                <a16:creationId xmlns:a16="http://schemas.microsoft.com/office/drawing/2014/main" id="{EDD07CE0-2341-6BB1-15D5-961287CB1A4A}"/>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57</a:t>
            </a:fld>
            <a:endParaRPr lang="en-GB" dirty="0"/>
          </a:p>
        </p:txBody>
      </p:sp>
      <p:sp>
        <p:nvSpPr>
          <p:cNvPr id="2" name="TextBox 1">
            <a:extLst>
              <a:ext uri="{FF2B5EF4-FFF2-40B4-BE49-F238E27FC236}">
                <a16:creationId xmlns:a16="http://schemas.microsoft.com/office/drawing/2014/main" id="{A41E01EC-3D8F-D91B-6F5E-0987DE8AC448}"/>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Erroneous Mental Models</a:t>
            </a:r>
          </a:p>
        </p:txBody>
      </p:sp>
    </p:spTree>
    <p:extLst>
      <p:ext uri="{BB962C8B-B14F-4D97-AF65-F5344CB8AC3E}">
        <p14:creationId xmlns:p14="http://schemas.microsoft.com/office/powerpoint/2010/main" val="1445231412"/>
      </p:ext>
    </p:extLst>
  </p:cSld>
  <p:clrMapOvr>
    <a:masterClrMapping/>
  </p:clrMapOvr>
  <p:transition spd="slow">
    <p:push dir="u"/>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A8D1F-83C0-48D2-CC86-115DF6F77F3E}"/>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31068BBE-F36F-2A29-D29C-BD154A0CB691}"/>
              </a:ext>
            </a:extLst>
          </p:cNvPr>
          <p:cNvSpPr/>
          <p:nvPr/>
        </p:nvSpPr>
        <p:spPr>
          <a:xfrm>
            <a:off x="1201568" y="2511784"/>
            <a:ext cx="9777693"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Clear and easy to use instructions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Appropriate tutorials and contextual sensitive guidance</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Provide online videos and chatbot windows when needing help</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Transparency: to make interfaces intuitive to use</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Affordances of what actions an interface allows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For example, swiping, clicking, or selecting</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7A02AD4F-9F57-7222-BB91-C9CCA40F8D93}"/>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58</a:t>
            </a:fld>
            <a:endParaRPr lang="en-GB" dirty="0"/>
          </a:p>
        </p:txBody>
      </p:sp>
      <p:sp>
        <p:nvSpPr>
          <p:cNvPr id="2" name="TextBox 1">
            <a:extLst>
              <a:ext uri="{FF2B5EF4-FFF2-40B4-BE49-F238E27FC236}">
                <a16:creationId xmlns:a16="http://schemas.microsoft.com/office/drawing/2014/main" id="{5A658FBA-0DDC-B3ED-F261-D5FEBF786FA2}"/>
              </a:ext>
            </a:extLst>
          </p:cNvPr>
          <p:cNvSpPr txBox="1"/>
          <p:nvPr/>
        </p:nvSpPr>
        <p:spPr>
          <a:xfrm>
            <a:off x="555377" y="429513"/>
            <a:ext cx="11070077" cy="1446550"/>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How can UX be designed to help people build better mental models?</a:t>
            </a:r>
          </a:p>
        </p:txBody>
      </p:sp>
    </p:spTree>
    <p:extLst>
      <p:ext uri="{BB962C8B-B14F-4D97-AF65-F5344CB8AC3E}">
        <p14:creationId xmlns:p14="http://schemas.microsoft.com/office/powerpoint/2010/main" val="2253478899"/>
      </p:ext>
    </p:extLst>
  </p:cSld>
  <p:clrMapOvr>
    <a:masterClrMapping/>
  </p:clrMapOvr>
  <p:transition spd="slow">
    <p:push dir="u"/>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DEA393-D911-B1C0-E4E0-1C5B93549A8B}"/>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D0AC4889-6CE9-3103-7247-A7039BBB644A}"/>
              </a:ext>
            </a:extLst>
          </p:cNvPr>
          <p:cNvSpPr/>
          <p:nvPr/>
        </p:nvSpPr>
        <p:spPr>
          <a:xfrm>
            <a:off x="1201568" y="1480220"/>
            <a:ext cx="9777693"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 ‘gulfs’ explicate the gaps that exist between the user and the interface </a:t>
            </a:r>
          </a:p>
          <a:p>
            <a:pPr marL="342900" indent="-342900" algn="just">
              <a:lnSpc>
                <a:spcPct val="150000"/>
              </a:lnSpc>
              <a:buFont typeface="Arial" panose="020B0604020202020204" pitchFamily="34" charset="0"/>
              <a:buChar char="•"/>
            </a:pPr>
            <a:r>
              <a:rPr lang="en-GB" sz="2000" dirty="0">
                <a:solidFill>
                  <a:srgbClr val="C00000"/>
                </a:solidFill>
              </a:rPr>
              <a:t>The gulf of execution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The distance from the user to the physical system</a:t>
            </a:r>
          </a:p>
          <a:p>
            <a:pPr marL="342900" indent="-342900" algn="just">
              <a:lnSpc>
                <a:spcPct val="150000"/>
              </a:lnSpc>
              <a:buFont typeface="Arial" panose="020B0604020202020204" pitchFamily="34" charset="0"/>
              <a:buChar char="•"/>
            </a:pPr>
            <a:r>
              <a:rPr lang="en-GB" sz="2000" dirty="0">
                <a:solidFill>
                  <a:srgbClr val="C00000"/>
                </a:solidFill>
              </a:rPr>
              <a:t>The gulf of evaluation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The distance from the physical system to the user</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Bridging the gulfs can reduce cognitive effort required to perform tasks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Can reveal whether interface increases or decreases cognitive load and whether it is obvious what to do next (Norman, 1986; Hutchins et al, 1986)</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DACEAAC8-1924-CBC4-5EAF-8C43369ED85B}"/>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59</a:t>
            </a:fld>
            <a:endParaRPr lang="en-GB" dirty="0"/>
          </a:p>
        </p:txBody>
      </p:sp>
      <p:sp>
        <p:nvSpPr>
          <p:cNvPr id="2" name="TextBox 1">
            <a:extLst>
              <a:ext uri="{FF2B5EF4-FFF2-40B4-BE49-F238E27FC236}">
                <a16:creationId xmlns:a16="http://schemas.microsoft.com/office/drawing/2014/main" id="{12703C58-0BCF-E048-8986-8D744E0FF9E2}"/>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Gulfs of Execution and Evaluation</a:t>
            </a:r>
          </a:p>
        </p:txBody>
      </p:sp>
    </p:spTree>
    <p:extLst>
      <p:ext uri="{BB962C8B-B14F-4D97-AF65-F5344CB8AC3E}">
        <p14:creationId xmlns:p14="http://schemas.microsoft.com/office/powerpoint/2010/main" val="180445639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36F67C-1033-B478-D6E4-91A54AC251ED}"/>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3272CB7-6AA4-0755-A8DD-4135F473C0B3}"/>
              </a:ext>
            </a:extLst>
          </p:cNvPr>
          <p:cNvSpPr txBox="1"/>
          <p:nvPr/>
        </p:nvSpPr>
        <p:spPr>
          <a:xfrm>
            <a:off x="2090862" y="473741"/>
            <a:ext cx="7999108" cy="1446550"/>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How can understanding cognition help?</a:t>
            </a:r>
          </a:p>
        </p:txBody>
      </p:sp>
      <p:sp>
        <p:nvSpPr>
          <p:cNvPr id="24" name="Rectangle 23">
            <a:extLst>
              <a:ext uri="{FF2B5EF4-FFF2-40B4-BE49-F238E27FC236}">
                <a16:creationId xmlns:a16="http://schemas.microsoft.com/office/drawing/2014/main" id="{AB10A2D8-C5EF-CFB1-9E09-DD0DC8A9E9F9}"/>
              </a:ext>
            </a:extLst>
          </p:cNvPr>
          <p:cNvSpPr/>
          <p:nvPr/>
        </p:nvSpPr>
        <p:spPr>
          <a:xfrm>
            <a:off x="1214477" y="2153755"/>
            <a:ext cx="9751878"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rgbClr val="C00000"/>
                </a:solidFill>
              </a:rPr>
              <a:t>Provides knowledge </a:t>
            </a:r>
            <a:r>
              <a:rPr lang="en-US" sz="2000" dirty="0">
                <a:solidFill>
                  <a:schemeClr val="tx1">
                    <a:lumMod val="65000"/>
                    <a:lumOff val="35000"/>
                  </a:schemeClr>
                </a:solidFill>
              </a:rPr>
              <a:t>about what people can and cannot be expected to do</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Identifies and explains </a:t>
            </a:r>
            <a:r>
              <a:rPr lang="en-US" sz="2000" dirty="0">
                <a:solidFill>
                  <a:srgbClr val="C00000"/>
                </a:solidFill>
              </a:rPr>
              <a:t>the nature and causes of problems </a:t>
            </a:r>
            <a:r>
              <a:rPr lang="en-US" sz="2000" dirty="0">
                <a:solidFill>
                  <a:schemeClr val="tx1">
                    <a:lumMod val="65000"/>
                    <a:lumOff val="35000"/>
                  </a:schemeClr>
                </a:solidFill>
              </a:rPr>
              <a:t>that people encounter when using technology</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US" sz="2000" dirty="0">
                <a:solidFill>
                  <a:srgbClr val="C00000"/>
                </a:solidFill>
              </a:rPr>
              <a:t>Provides theories</a:t>
            </a:r>
            <a:r>
              <a:rPr lang="en-US" sz="2000" dirty="0">
                <a:solidFill>
                  <a:schemeClr val="tx1">
                    <a:lumMod val="65000"/>
                    <a:lumOff val="35000"/>
                  </a:schemeClr>
                </a:solidFill>
              </a:rPr>
              <a:t>, modeling tools, guidance, and methods that can lead to the design of better interactive products</a:t>
            </a:r>
          </a:p>
        </p:txBody>
      </p:sp>
      <p:sp>
        <p:nvSpPr>
          <p:cNvPr id="4" name="Slide Number Placeholder 1">
            <a:extLst>
              <a:ext uri="{FF2B5EF4-FFF2-40B4-BE49-F238E27FC236}">
                <a16:creationId xmlns:a16="http://schemas.microsoft.com/office/drawing/2014/main" id="{FED95889-A924-456B-7D70-2F800AC33FCF}"/>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6</a:t>
            </a:fld>
            <a:endParaRPr lang="en-MY" dirty="0"/>
          </a:p>
        </p:txBody>
      </p:sp>
    </p:spTree>
    <p:extLst>
      <p:ext uri="{BB962C8B-B14F-4D97-AF65-F5344CB8AC3E}">
        <p14:creationId xmlns:p14="http://schemas.microsoft.com/office/powerpoint/2010/main" val="4092675343"/>
      </p:ext>
    </p:extLst>
  </p:cSld>
  <p:clrMapOvr>
    <a:masterClrMapping/>
  </p:clrMapOvr>
  <p:transition spd="slow">
    <p:push dir="u"/>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2CF69E-A4E0-ADD0-4AEA-FEAD427AF27D}"/>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C2DAF1E7-9208-A591-6A24-CEE495212F20}"/>
              </a:ext>
            </a:extLst>
          </p:cNvPr>
          <p:cNvSpPr/>
          <p:nvPr/>
        </p:nvSpPr>
        <p:spPr>
          <a:xfrm>
            <a:off x="1201568" y="4423795"/>
            <a:ext cx="9777693" cy="1438855"/>
          </a:xfrm>
          <a:prstGeom prst="rect">
            <a:avLst/>
          </a:prstGeom>
        </p:spPr>
        <p:txBody>
          <a:bodyPr wrap="square">
            <a:spAutoFit/>
          </a:bodyPr>
          <a:lstStyle/>
          <a:p>
            <a:pPr algn="ctr">
              <a:lnSpc>
                <a:spcPct val="150000"/>
              </a:lnSpc>
            </a:pPr>
            <a:r>
              <a:rPr lang="en-GB" sz="2000" dirty="0">
                <a:solidFill>
                  <a:schemeClr val="tx1">
                    <a:lumMod val="65000"/>
                    <a:lumOff val="35000"/>
                  </a:schemeClr>
                </a:solidFill>
              </a:rPr>
              <a:t>The notions of gulfs provided a discourse to explore potential mappings </a:t>
            </a:r>
            <a:br>
              <a:rPr lang="en-GB" sz="2000" dirty="0">
                <a:solidFill>
                  <a:schemeClr val="tx1">
                    <a:lumMod val="65000"/>
                    <a:lumOff val="35000"/>
                  </a:schemeClr>
                </a:solidFill>
              </a:rPr>
            </a:br>
            <a:r>
              <a:rPr lang="en-GB" sz="2000" dirty="0">
                <a:solidFill>
                  <a:schemeClr val="tx1">
                    <a:lumMod val="65000"/>
                    <a:lumOff val="35000"/>
                  </a:schemeClr>
                </a:solidFill>
              </a:rPr>
              <a:t>and mismatches between how a system was designed to work and how a person understands how to do a task using it</a:t>
            </a:r>
          </a:p>
        </p:txBody>
      </p:sp>
      <p:sp>
        <p:nvSpPr>
          <p:cNvPr id="4" name="Slide Number Placeholder 1">
            <a:extLst>
              <a:ext uri="{FF2B5EF4-FFF2-40B4-BE49-F238E27FC236}">
                <a16:creationId xmlns:a16="http://schemas.microsoft.com/office/drawing/2014/main" id="{AA972F22-73BF-55C7-22A7-A0BC58414C62}"/>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60</a:t>
            </a:fld>
            <a:endParaRPr lang="en-GB" dirty="0"/>
          </a:p>
        </p:txBody>
      </p:sp>
      <p:sp>
        <p:nvSpPr>
          <p:cNvPr id="2" name="TextBox 1">
            <a:extLst>
              <a:ext uri="{FF2B5EF4-FFF2-40B4-BE49-F238E27FC236}">
                <a16:creationId xmlns:a16="http://schemas.microsoft.com/office/drawing/2014/main" id="{10A0D367-C9CF-6DF1-A271-84179573A740}"/>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Bridging the Gulfs</a:t>
            </a:r>
          </a:p>
        </p:txBody>
      </p:sp>
      <p:pic>
        <p:nvPicPr>
          <p:cNvPr id="3" name="Picture 2" descr="An illustration of bridging the gulfs of execution and evaluation.&#10;">
            <a:extLst>
              <a:ext uri="{FF2B5EF4-FFF2-40B4-BE49-F238E27FC236}">
                <a16:creationId xmlns:a16="http://schemas.microsoft.com/office/drawing/2014/main" id="{B72F9DD1-98CC-1A96-FE46-7B2D1797CBDF}"/>
              </a:ext>
            </a:extLst>
          </p:cNvPr>
          <p:cNvPicPr>
            <a:picLocks noChangeAspect="1"/>
          </p:cNvPicPr>
          <p:nvPr/>
        </p:nvPicPr>
        <p:blipFill>
          <a:blip r:embed="rId3"/>
          <a:stretch>
            <a:fillRect/>
          </a:stretch>
        </p:blipFill>
        <p:spPr>
          <a:xfrm>
            <a:off x="3274070" y="1372055"/>
            <a:ext cx="5643859" cy="3004442"/>
          </a:xfrm>
          <a:prstGeom prst="rect">
            <a:avLst/>
          </a:prstGeom>
        </p:spPr>
      </p:pic>
      <p:sp>
        <p:nvSpPr>
          <p:cNvPr id="5" name="TextBox 4">
            <a:extLst>
              <a:ext uri="{FF2B5EF4-FFF2-40B4-BE49-F238E27FC236}">
                <a16:creationId xmlns:a16="http://schemas.microsoft.com/office/drawing/2014/main" id="{6B83C3C6-9A44-22BB-C489-E88A2BD722FF}"/>
              </a:ext>
            </a:extLst>
          </p:cNvPr>
          <p:cNvSpPr txBox="1"/>
          <p:nvPr/>
        </p:nvSpPr>
        <p:spPr>
          <a:xfrm>
            <a:off x="2443714" y="5836551"/>
            <a:ext cx="7619394" cy="584775"/>
          </a:xfrm>
          <a:prstGeom prst="rect">
            <a:avLst/>
          </a:prstGeom>
          <a:noFill/>
        </p:spPr>
        <p:txBody>
          <a:bodyPr wrap="none" rtlCol="0">
            <a:spAutoFit/>
          </a:bodyPr>
          <a:lstStyle/>
          <a:p>
            <a:pPr algn="ctr"/>
            <a:r>
              <a:rPr lang="en-US" sz="1600" dirty="0"/>
              <a:t>Source: </a:t>
            </a:r>
            <a:r>
              <a:rPr lang="en-US" sz="1600" dirty="0">
                <a:hlinkClick r:id="rId4"/>
              </a:rPr>
              <a:t>www.nngroup.com/articles/two-ux-gulfs-evaluation-execution</a:t>
            </a:r>
            <a:r>
              <a:rPr lang="en-US" sz="1600" dirty="0"/>
              <a:t>. </a:t>
            </a:r>
          </a:p>
          <a:p>
            <a:pPr algn="ctr"/>
            <a:r>
              <a:rPr lang="en-US" sz="1600" dirty="0"/>
              <a:t>Used courtesy of the Nielsen Norman Group</a:t>
            </a:r>
            <a:endParaRPr lang="en-MY" sz="1600" dirty="0"/>
          </a:p>
        </p:txBody>
      </p:sp>
    </p:spTree>
    <p:extLst>
      <p:ext uri="{BB962C8B-B14F-4D97-AF65-F5344CB8AC3E}">
        <p14:creationId xmlns:p14="http://schemas.microsoft.com/office/powerpoint/2010/main" val="2700742955"/>
      </p:ext>
    </p:extLst>
  </p:cSld>
  <p:clrMapOvr>
    <a:masterClrMapping/>
  </p:clrMapOvr>
  <p:transition spd="slow">
    <p:push dir="u"/>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03A4B0-C441-2CAA-1CBF-D0A9ABBEFD95}"/>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70BC08F3-7538-43F0-4624-ECE9921C2E08}"/>
              </a:ext>
            </a:extLst>
          </p:cNvPr>
          <p:cNvSpPr/>
          <p:nvPr/>
        </p:nvSpPr>
        <p:spPr>
          <a:xfrm>
            <a:off x="1201568" y="1480219"/>
            <a:ext cx="9777693" cy="977191"/>
          </a:xfrm>
          <a:prstGeom prst="rect">
            <a:avLst/>
          </a:prstGeom>
        </p:spPr>
        <p:txBody>
          <a:bodyPr wrap="square">
            <a:spAutoFit/>
          </a:bodyPr>
          <a:lstStyle/>
          <a:p>
            <a:pPr marL="342900" indent="-342900">
              <a:lnSpc>
                <a:spcPct val="150000"/>
              </a:lnSpc>
              <a:buFont typeface="Arial" panose="020B0604020202020204" pitchFamily="34" charset="0"/>
              <a:buChar char="•"/>
            </a:pPr>
            <a:r>
              <a:rPr lang="en-GB" sz="2000" dirty="0">
                <a:solidFill>
                  <a:srgbClr val="C00000"/>
                </a:solidFill>
              </a:rPr>
              <a:t>Conceptualises human performance</a:t>
            </a:r>
            <a:r>
              <a:rPr lang="en-GB" sz="2000" dirty="0">
                <a:solidFill>
                  <a:schemeClr val="tx1">
                    <a:lumMod val="65000"/>
                    <a:lumOff val="35000"/>
                  </a:schemeClr>
                </a:solidFill>
              </a:rPr>
              <a:t> in metaphorical terms of information processing stages</a:t>
            </a:r>
          </a:p>
        </p:txBody>
      </p:sp>
      <p:sp>
        <p:nvSpPr>
          <p:cNvPr id="4" name="Slide Number Placeholder 1">
            <a:extLst>
              <a:ext uri="{FF2B5EF4-FFF2-40B4-BE49-F238E27FC236}">
                <a16:creationId xmlns:a16="http://schemas.microsoft.com/office/drawing/2014/main" id="{5CD2EE88-FE7E-1CB4-A28A-1E5B8831344D}"/>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61</a:t>
            </a:fld>
            <a:endParaRPr lang="en-GB" dirty="0"/>
          </a:p>
        </p:txBody>
      </p:sp>
      <p:sp>
        <p:nvSpPr>
          <p:cNvPr id="2" name="TextBox 1">
            <a:extLst>
              <a:ext uri="{FF2B5EF4-FFF2-40B4-BE49-F238E27FC236}">
                <a16:creationId xmlns:a16="http://schemas.microsoft.com/office/drawing/2014/main" id="{FD2CFF6E-8EA6-4478-32A8-F6F13455F9E1}"/>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Information Processing</a:t>
            </a:r>
          </a:p>
        </p:txBody>
      </p:sp>
      <p:pic>
        <p:nvPicPr>
          <p:cNvPr id="5" name="Picture 4" descr="An illustration of human information processing model.&#10;">
            <a:extLst>
              <a:ext uri="{FF2B5EF4-FFF2-40B4-BE49-F238E27FC236}">
                <a16:creationId xmlns:a16="http://schemas.microsoft.com/office/drawing/2014/main" id="{A17BA642-A522-F675-7500-00F7E83E61D6}"/>
              </a:ext>
            </a:extLst>
          </p:cNvPr>
          <p:cNvPicPr>
            <a:picLocks noChangeAspect="1"/>
          </p:cNvPicPr>
          <p:nvPr/>
        </p:nvPicPr>
        <p:blipFill>
          <a:blip r:embed="rId3"/>
          <a:stretch>
            <a:fillRect/>
          </a:stretch>
        </p:blipFill>
        <p:spPr>
          <a:xfrm>
            <a:off x="749636" y="3114033"/>
            <a:ext cx="10692728" cy="1286558"/>
          </a:xfrm>
          <a:prstGeom prst="rect">
            <a:avLst/>
          </a:prstGeom>
        </p:spPr>
      </p:pic>
      <p:sp>
        <p:nvSpPr>
          <p:cNvPr id="3" name="TextBox 2">
            <a:extLst>
              <a:ext uri="{FF2B5EF4-FFF2-40B4-BE49-F238E27FC236}">
                <a16:creationId xmlns:a16="http://schemas.microsoft.com/office/drawing/2014/main" id="{BF31E8AA-3DE6-1DCF-40D8-28DEC50AB462}"/>
              </a:ext>
            </a:extLst>
          </p:cNvPr>
          <p:cNvSpPr txBox="1"/>
          <p:nvPr/>
        </p:nvSpPr>
        <p:spPr>
          <a:xfrm>
            <a:off x="2738600" y="4764826"/>
            <a:ext cx="5820824" cy="584775"/>
          </a:xfrm>
          <a:prstGeom prst="rect">
            <a:avLst/>
          </a:prstGeom>
          <a:noFill/>
        </p:spPr>
        <p:txBody>
          <a:bodyPr wrap="none" rtlCol="0">
            <a:spAutoFit/>
          </a:bodyPr>
          <a:lstStyle/>
          <a:p>
            <a:pPr algn="ctr"/>
            <a:r>
              <a:rPr lang="en-US" sz="1600" dirty="0"/>
              <a:t>Source: P. Barber (1998). Applied Cognitive Psychology. </a:t>
            </a:r>
          </a:p>
          <a:p>
            <a:pPr algn="ctr"/>
            <a:r>
              <a:rPr lang="en-US" sz="1600" dirty="0"/>
              <a:t>London: Methuen. Used courtesy of Taylor &amp; Francis</a:t>
            </a:r>
            <a:endParaRPr lang="en-MY" sz="1600" dirty="0"/>
          </a:p>
        </p:txBody>
      </p:sp>
    </p:spTree>
    <p:extLst>
      <p:ext uri="{BB962C8B-B14F-4D97-AF65-F5344CB8AC3E}">
        <p14:creationId xmlns:p14="http://schemas.microsoft.com/office/powerpoint/2010/main" val="2387274615"/>
      </p:ext>
    </p:extLst>
  </p:cSld>
  <p:clrMapOvr>
    <a:masterClrMapping/>
  </p:clrMapOvr>
  <p:transition spd="slow">
    <p:push dir="u"/>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C836DF-E377-D72A-792B-87507D00DF78}"/>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2F7F2C62-DC55-D2A4-71C8-3B4C9C686BD2}"/>
              </a:ext>
            </a:extLst>
          </p:cNvPr>
          <p:cNvSpPr/>
          <p:nvPr/>
        </p:nvSpPr>
        <p:spPr>
          <a:xfrm>
            <a:off x="1201568" y="1713684"/>
            <a:ext cx="9777693"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Based on modelling mental activities that happen exclusively inside the head</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Do not adequately account for how people interact with computers and other devices in real world</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Nowadays the model is rarely used as other models have superseded it</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Instead, a move towards understanding cognitive activities in the context in which they occur and analysing how we interact with technologies in the wild </a:t>
            </a:r>
          </a:p>
        </p:txBody>
      </p:sp>
      <p:sp>
        <p:nvSpPr>
          <p:cNvPr id="4" name="Slide Number Placeholder 1">
            <a:extLst>
              <a:ext uri="{FF2B5EF4-FFF2-40B4-BE49-F238E27FC236}">
                <a16:creationId xmlns:a16="http://schemas.microsoft.com/office/drawing/2014/main" id="{5C1F22C3-FF27-2CAF-7A5E-C84D7DC11964}"/>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62</a:t>
            </a:fld>
            <a:endParaRPr lang="en-GB" dirty="0"/>
          </a:p>
        </p:txBody>
      </p:sp>
      <p:sp>
        <p:nvSpPr>
          <p:cNvPr id="2" name="TextBox 1">
            <a:extLst>
              <a:ext uri="{FF2B5EF4-FFF2-40B4-BE49-F238E27FC236}">
                <a16:creationId xmlns:a16="http://schemas.microsoft.com/office/drawing/2014/main" id="{84466E97-40D8-D4BE-83E2-9E158DFE7469}"/>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Limitations</a:t>
            </a:r>
          </a:p>
        </p:txBody>
      </p:sp>
    </p:spTree>
    <p:extLst>
      <p:ext uri="{BB962C8B-B14F-4D97-AF65-F5344CB8AC3E}">
        <p14:creationId xmlns:p14="http://schemas.microsoft.com/office/powerpoint/2010/main" val="3697296529"/>
      </p:ext>
    </p:extLst>
  </p:cSld>
  <p:clrMapOvr>
    <a:masterClrMapping/>
  </p:clrMapOvr>
  <p:transition spd="slow">
    <p:push dir="u"/>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42EE3-ED5D-CCA1-6BD3-C0BAFD0A9B73}"/>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DD711C82-6F49-9863-B75A-454327C994D9}"/>
              </a:ext>
            </a:extLst>
          </p:cNvPr>
          <p:cNvSpPr/>
          <p:nvPr/>
        </p:nvSpPr>
        <p:spPr>
          <a:xfrm>
            <a:off x="1201568" y="1713684"/>
            <a:ext cx="9777693"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Concerned with the nature of cognitive phenomena across individuals, artifacts, and internal and external representations (Hutchins, 1995)</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Describes these in terms of propagation across representational state</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Information is transformed through different media (computers, displays, paper, heads)</a:t>
            </a:r>
          </a:p>
        </p:txBody>
      </p:sp>
      <p:sp>
        <p:nvSpPr>
          <p:cNvPr id="4" name="Slide Number Placeholder 1">
            <a:extLst>
              <a:ext uri="{FF2B5EF4-FFF2-40B4-BE49-F238E27FC236}">
                <a16:creationId xmlns:a16="http://schemas.microsoft.com/office/drawing/2014/main" id="{3618D40B-D43A-B594-41B7-DE1F4D5AB7F0}"/>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63</a:t>
            </a:fld>
            <a:endParaRPr lang="en-GB" dirty="0"/>
          </a:p>
        </p:txBody>
      </p:sp>
      <p:sp>
        <p:nvSpPr>
          <p:cNvPr id="2" name="TextBox 1">
            <a:extLst>
              <a:ext uri="{FF2B5EF4-FFF2-40B4-BE49-F238E27FC236}">
                <a16:creationId xmlns:a16="http://schemas.microsoft.com/office/drawing/2014/main" id="{072ED3BB-3CE4-6E72-1FCF-043E9E654655}"/>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Distributed Cognition</a:t>
            </a:r>
          </a:p>
        </p:txBody>
      </p:sp>
    </p:spTree>
    <p:extLst>
      <p:ext uri="{BB962C8B-B14F-4D97-AF65-F5344CB8AC3E}">
        <p14:creationId xmlns:p14="http://schemas.microsoft.com/office/powerpoint/2010/main" val="4196456743"/>
      </p:ext>
    </p:extLst>
  </p:cSld>
  <p:clrMapOvr>
    <a:masterClrMapping/>
  </p:clrMapOvr>
  <p:transition spd="slow">
    <p:push dir="u"/>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71C9F1-12A4-F9E8-6A70-D159B2D86B0B}"/>
            </a:ext>
          </a:extLst>
        </p:cNvPr>
        <p:cNvGrpSpPr/>
        <p:nvPr/>
      </p:nvGrpSpPr>
      <p:grpSpPr>
        <a:xfrm>
          <a:off x="0" y="0"/>
          <a:ext cx="0" cy="0"/>
          <a:chOff x="0" y="0"/>
          <a:chExt cx="0" cy="0"/>
        </a:xfrm>
      </p:grpSpPr>
      <p:sp>
        <p:nvSpPr>
          <p:cNvPr id="4" name="Slide Number Placeholder 1">
            <a:extLst>
              <a:ext uri="{FF2B5EF4-FFF2-40B4-BE49-F238E27FC236}">
                <a16:creationId xmlns:a16="http://schemas.microsoft.com/office/drawing/2014/main" id="{B9B73D12-CB6F-803B-AA24-B58786CD7E77}"/>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64</a:t>
            </a:fld>
            <a:endParaRPr lang="en-GB" dirty="0"/>
          </a:p>
        </p:txBody>
      </p:sp>
      <p:sp>
        <p:nvSpPr>
          <p:cNvPr id="2" name="TextBox 1">
            <a:extLst>
              <a:ext uri="{FF2B5EF4-FFF2-40B4-BE49-F238E27FC236}">
                <a16:creationId xmlns:a16="http://schemas.microsoft.com/office/drawing/2014/main" id="{0FCFC72D-2586-A10C-9655-7C3DA30F4E46}"/>
              </a:ext>
            </a:extLst>
          </p:cNvPr>
          <p:cNvSpPr txBox="1"/>
          <p:nvPr/>
        </p:nvSpPr>
        <p:spPr>
          <a:xfrm>
            <a:off x="555377" y="51135"/>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A Cognitive System for ATC</a:t>
            </a:r>
          </a:p>
        </p:txBody>
      </p:sp>
      <p:pic>
        <p:nvPicPr>
          <p:cNvPr id="5" name="Picture 4" descr="An illustration of a cognitive system in which information is propagated through different media&#10;">
            <a:extLst>
              <a:ext uri="{FF2B5EF4-FFF2-40B4-BE49-F238E27FC236}">
                <a16:creationId xmlns:a16="http://schemas.microsoft.com/office/drawing/2014/main" id="{889E2F2E-8074-9F23-C364-706ABE96DC89}"/>
              </a:ext>
            </a:extLst>
          </p:cNvPr>
          <p:cNvPicPr>
            <a:picLocks noChangeAspect="1"/>
          </p:cNvPicPr>
          <p:nvPr/>
        </p:nvPicPr>
        <p:blipFill>
          <a:blip r:embed="rId3"/>
          <a:stretch>
            <a:fillRect/>
          </a:stretch>
        </p:blipFill>
        <p:spPr>
          <a:xfrm>
            <a:off x="3143141" y="852061"/>
            <a:ext cx="5900506" cy="5217663"/>
          </a:xfrm>
          <a:prstGeom prst="rect">
            <a:avLst/>
          </a:prstGeom>
        </p:spPr>
      </p:pic>
      <p:sp>
        <p:nvSpPr>
          <p:cNvPr id="3" name="TextBox 2">
            <a:extLst>
              <a:ext uri="{FF2B5EF4-FFF2-40B4-BE49-F238E27FC236}">
                <a16:creationId xmlns:a16="http://schemas.microsoft.com/office/drawing/2014/main" id="{DFE07AEE-D048-82C3-031B-8452001DAF6E}"/>
              </a:ext>
            </a:extLst>
          </p:cNvPr>
          <p:cNvSpPr txBox="1"/>
          <p:nvPr/>
        </p:nvSpPr>
        <p:spPr>
          <a:xfrm>
            <a:off x="1690508" y="6117750"/>
            <a:ext cx="8287846" cy="338554"/>
          </a:xfrm>
          <a:prstGeom prst="rect">
            <a:avLst/>
          </a:prstGeom>
          <a:noFill/>
        </p:spPr>
        <p:txBody>
          <a:bodyPr wrap="none" rtlCol="0">
            <a:spAutoFit/>
          </a:bodyPr>
          <a:lstStyle/>
          <a:p>
            <a:r>
              <a:rPr lang="en-US" sz="1600" dirty="0">
                <a:solidFill>
                  <a:schemeClr val="tx1">
                    <a:lumMod val="65000"/>
                    <a:lumOff val="35000"/>
                  </a:schemeClr>
                </a:solidFill>
              </a:rPr>
              <a:t>A cognitive system in which information is propagated through different media</a:t>
            </a:r>
            <a:endParaRPr lang="en-MY" sz="1600" dirty="0">
              <a:solidFill>
                <a:schemeClr val="tx1">
                  <a:lumMod val="65000"/>
                  <a:lumOff val="35000"/>
                </a:schemeClr>
              </a:solidFill>
            </a:endParaRPr>
          </a:p>
        </p:txBody>
      </p:sp>
    </p:spTree>
    <p:extLst>
      <p:ext uri="{BB962C8B-B14F-4D97-AF65-F5344CB8AC3E}">
        <p14:creationId xmlns:p14="http://schemas.microsoft.com/office/powerpoint/2010/main" val="2925965259"/>
      </p:ext>
    </p:extLst>
  </p:cSld>
  <p:clrMapOvr>
    <a:masterClrMapping/>
  </p:clrMapOvr>
  <p:transition spd="slow">
    <p:push dir="u"/>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6D6E5A-DC8A-7D16-CEAF-754366D82CC7}"/>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8AB5507F-B3F6-B29E-B049-C53E7B388B47}"/>
              </a:ext>
            </a:extLst>
          </p:cNvPr>
          <p:cNvSpPr/>
          <p:nvPr/>
        </p:nvSpPr>
        <p:spPr>
          <a:xfrm>
            <a:off x="1201568" y="1713684"/>
            <a:ext cx="9777693"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 distributed problem-solving that takes place </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 role of verbal and non-verbal behaviour</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 various coordinating mechanisms that are used (for example, rules and procedures)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 communication that takes place as the collaborative activity progresses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How knowledge is shared and accessed</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A48C68AD-8B7F-ADFF-BF76-EFFD68826F3C}"/>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65</a:t>
            </a:fld>
            <a:endParaRPr lang="en-GB" dirty="0"/>
          </a:p>
        </p:txBody>
      </p:sp>
      <p:sp>
        <p:nvSpPr>
          <p:cNvPr id="2" name="TextBox 1">
            <a:extLst>
              <a:ext uri="{FF2B5EF4-FFF2-40B4-BE49-F238E27FC236}">
                <a16:creationId xmlns:a16="http://schemas.microsoft.com/office/drawing/2014/main" id="{C59B76DC-2FC5-6C8E-F885-4ACFE33E76AB}"/>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What’s Involved during ATC</a:t>
            </a:r>
          </a:p>
        </p:txBody>
      </p:sp>
    </p:spTree>
    <p:extLst>
      <p:ext uri="{BB962C8B-B14F-4D97-AF65-F5344CB8AC3E}">
        <p14:creationId xmlns:p14="http://schemas.microsoft.com/office/powerpoint/2010/main" val="297876067"/>
      </p:ext>
    </p:extLst>
  </p:cSld>
  <p:clrMapOvr>
    <a:masterClrMapping/>
  </p:clrMapOvr>
  <p:transition spd="slow">
    <p:push dir="u"/>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B36168-B94B-E729-3B69-0FE630F3E999}"/>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4536B2A0-1A53-FE03-9C30-E7B6B7934E86}"/>
              </a:ext>
            </a:extLst>
          </p:cNvPr>
          <p:cNvSpPr/>
          <p:nvPr/>
        </p:nvSpPr>
        <p:spPr>
          <a:xfrm>
            <a:off x="1201568" y="1713684"/>
            <a:ext cx="9777693" cy="420884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Concerned with explaining how we interact with external representations (such as maps, notes, and diagrams)</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What are the cognitive benefits and what processes involved</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How they extend cognition</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What technologies can we develop to help people carry out complex tasks (for example, learning, problem solving, and  decision-making)?</a:t>
            </a:r>
          </a:p>
        </p:txBody>
      </p:sp>
      <p:sp>
        <p:nvSpPr>
          <p:cNvPr id="4" name="Slide Number Placeholder 1">
            <a:extLst>
              <a:ext uri="{FF2B5EF4-FFF2-40B4-BE49-F238E27FC236}">
                <a16:creationId xmlns:a16="http://schemas.microsoft.com/office/drawing/2014/main" id="{248D3FEE-F15D-0D0F-889E-13F5422EEE7B}"/>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66</a:t>
            </a:fld>
            <a:endParaRPr lang="en-GB" dirty="0"/>
          </a:p>
        </p:txBody>
      </p:sp>
      <p:sp>
        <p:nvSpPr>
          <p:cNvPr id="2" name="TextBox 1">
            <a:extLst>
              <a:ext uri="{FF2B5EF4-FFF2-40B4-BE49-F238E27FC236}">
                <a16:creationId xmlns:a16="http://schemas.microsoft.com/office/drawing/2014/main" id="{C982F952-8043-2B36-E492-408309A0646D}"/>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External Cognition</a:t>
            </a:r>
          </a:p>
        </p:txBody>
      </p:sp>
    </p:spTree>
    <p:extLst>
      <p:ext uri="{BB962C8B-B14F-4D97-AF65-F5344CB8AC3E}">
        <p14:creationId xmlns:p14="http://schemas.microsoft.com/office/powerpoint/2010/main" val="2867893690"/>
      </p:ext>
    </p:extLst>
  </p:cSld>
  <p:clrMapOvr>
    <a:masterClrMapping/>
  </p:clrMapOvr>
  <p:transition spd="slow">
    <p:push dir="u"/>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CE8976-E727-DF60-8EF2-FA9B0F38436A}"/>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5A84317F-616A-1D5D-E406-438B82936C4B}"/>
              </a:ext>
            </a:extLst>
          </p:cNvPr>
          <p:cNvSpPr/>
          <p:nvPr/>
        </p:nvSpPr>
        <p:spPr>
          <a:xfrm>
            <a:off x="1201568" y="1285674"/>
            <a:ext cx="9777693"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Common strategy to prevent forgetting and to avoid the effort of remembering</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Examples include the use of diaries, reminders, calendars, notes, shopping lists, to-do lists, </a:t>
            </a:r>
            <a:r>
              <a:rPr lang="en-GB" sz="2000" dirty="0" err="1">
                <a:solidFill>
                  <a:schemeClr val="tx1">
                    <a:lumMod val="65000"/>
                    <a:lumOff val="35000"/>
                  </a:schemeClr>
                </a:solidFill>
              </a:rPr>
              <a:t>post-its</a:t>
            </a:r>
            <a:r>
              <a:rPr lang="en-GB" sz="2000" dirty="0">
                <a:solidFill>
                  <a:schemeClr val="tx1">
                    <a:lumMod val="65000"/>
                    <a:lumOff val="35000"/>
                  </a:schemeClr>
                </a:solidFill>
              </a:rPr>
              <a:t>, piles, marked emails </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External representations:</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Remind us that we need to do something (for example, to buy something for mother’s day)</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Remind us of what to do (for instance, buy a card)</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Remind us when to do something (for example, send a card by a certain date)</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An obvious area where technology can be designed to help remind us</a:t>
            </a:r>
          </a:p>
        </p:txBody>
      </p:sp>
      <p:sp>
        <p:nvSpPr>
          <p:cNvPr id="4" name="Slide Number Placeholder 1">
            <a:extLst>
              <a:ext uri="{FF2B5EF4-FFF2-40B4-BE49-F238E27FC236}">
                <a16:creationId xmlns:a16="http://schemas.microsoft.com/office/drawing/2014/main" id="{B5029622-43DE-DEEC-BE3C-8931CA691057}"/>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67</a:t>
            </a:fld>
            <a:endParaRPr lang="en-GB" dirty="0"/>
          </a:p>
        </p:txBody>
      </p:sp>
      <p:sp>
        <p:nvSpPr>
          <p:cNvPr id="2" name="TextBox 1">
            <a:extLst>
              <a:ext uri="{FF2B5EF4-FFF2-40B4-BE49-F238E27FC236}">
                <a16:creationId xmlns:a16="http://schemas.microsoft.com/office/drawing/2014/main" id="{DD3CB804-9C86-12D4-BE12-13EFB6311D30}"/>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Cognitive Offloading</a:t>
            </a:r>
          </a:p>
        </p:txBody>
      </p:sp>
    </p:spTree>
    <p:extLst>
      <p:ext uri="{BB962C8B-B14F-4D97-AF65-F5344CB8AC3E}">
        <p14:creationId xmlns:p14="http://schemas.microsoft.com/office/powerpoint/2010/main" val="2334379956"/>
      </p:ext>
    </p:extLst>
  </p:cSld>
  <p:clrMapOvr>
    <a:masterClrMapping/>
  </p:clrMapOvr>
  <p:transition spd="slow">
    <p:push dir="u"/>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BE5A00-725C-2468-439D-EA596D89C0C9}"/>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0E9907AE-4473-D136-034F-786BB864F6AB}"/>
              </a:ext>
            </a:extLst>
          </p:cNvPr>
          <p:cNvSpPr/>
          <p:nvPr/>
        </p:nvSpPr>
        <p:spPr>
          <a:xfrm>
            <a:off x="1201568" y="1733146"/>
            <a:ext cx="9777693"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When a tool is used in conjunction with an external representation to carry out a computation (for instance, pen and paper)</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Try doing the two sums below (a) in your head, (b) on a piece of paper, and (c) with a calculator.</a:t>
            </a:r>
          </a:p>
          <a:p>
            <a:pPr algn="just">
              <a:lnSpc>
                <a:spcPct val="150000"/>
              </a:lnSpc>
            </a:pPr>
            <a:r>
              <a:rPr lang="en-GB" sz="2000" dirty="0">
                <a:solidFill>
                  <a:schemeClr val="tx1">
                    <a:lumMod val="65000"/>
                    <a:lumOff val="35000"/>
                  </a:schemeClr>
                </a:solidFill>
              </a:rPr>
              <a:t>				234 ×456 = ??</a:t>
            </a:r>
          </a:p>
          <a:p>
            <a:pPr algn="just">
              <a:lnSpc>
                <a:spcPct val="150000"/>
              </a:lnSpc>
            </a:pPr>
            <a:r>
              <a:rPr lang="en-GB" sz="2000" dirty="0">
                <a:solidFill>
                  <a:schemeClr val="tx1">
                    <a:lumMod val="65000"/>
                    <a:lumOff val="35000"/>
                  </a:schemeClr>
                </a:solidFill>
              </a:rPr>
              <a:t>			CCXXXIIII×CCCCXXXXXVI = ???</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Which is easiest and why? Both are identical sums </a:t>
            </a:r>
          </a:p>
        </p:txBody>
      </p:sp>
      <p:sp>
        <p:nvSpPr>
          <p:cNvPr id="4" name="Slide Number Placeholder 1">
            <a:extLst>
              <a:ext uri="{FF2B5EF4-FFF2-40B4-BE49-F238E27FC236}">
                <a16:creationId xmlns:a16="http://schemas.microsoft.com/office/drawing/2014/main" id="{3F5634BA-E7B9-B41C-C23C-7A7D5412C672}"/>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68</a:t>
            </a:fld>
            <a:endParaRPr lang="en-GB" dirty="0"/>
          </a:p>
        </p:txBody>
      </p:sp>
      <p:sp>
        <p:nvSpPr>
          <p:cNvPr id="2" name="TextBox 1">
            <a:extLst>
              <a:ext uri="{FF2B5EF4-FFF2-40B4-BE49-F238E27FC236}">
                <a16:creationId xmlns:a16="http://schemas.microsoft.com/office/drawing/2014/main" id="{EFA93D85-62FF-8BE4-49ED-F879B3944428}"/>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Computational Offloading</a:t>
            </a:r>
          </a:p>
        </p:txBody>
      </p:sp>
    </p:spTree>
    <p:extLst>
      <p:ext uri="{BB962C8B-B14F-4D97-AF65-F5344CB8AC3E}">
        <p14:creationId xmlns:p14="http://schemas.microsoft.com/office/powerpoint/2010/main" val="2737670441"/>
      </p:ext>
    </p:extLst>
  </p:cSld>
  <p:clrMapOvr>
    <a:masterClrMapping/>
  </p:clrMapOvr>
  <p:transition spd="slow">
    <p:push dir="u"/>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452F2-E476-B8BA-0725-CE4AFC97DBF2}"/>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401136CD-C89B-E1E7-1143-FFB094617497}"/>
              </a:ext>
            </a:extLst>
          </p:cNvPr>
          <p:cNvSpPr/>
          <p:nvPr/>
        </p:nvSpPr>
        <p:spPr>
          <a:xfrm>
            <a:off x="1201568" y="1733146"/>
            <a:ext cx="9777693"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Annotation involves modifying existing representations through making marks</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For example, crossing off, ticking, and underlining</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Cognitive tracing involves externally manipulating items into different orders or structures</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For instance, playing Scrabble or cards</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65B23A77-4E96-5671-7961-B74C47E63B41}"/>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69</a:t>
            </a:fld>
            <a:endParaRPr lang="en-GB" dirty="0"/>
          </a:p>
        </p:txBody>
      </p:sp>
      <p:sp>
        <p:nvSpPr>
          <p:cNvPr id="2" name="TextBox 1">
            <a:extLst>
              <a:ext uri="{FF2B5EF4-FFF2-40B4-BE49-F238E27FC236}">
                <a16:creationId xmlns:a16="http://schemas.microsoft.com/office/drawing/2014/main" id="{5AE2768D-09FD-9BD3-2379-466333472C77}"/>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Annotation and Cognitive Tracing</a:t>
            </a:r>
          </a:p>
        </p:txBody>
      </p:sp>
    </p:spTree>
    <p:extLst>
      <p:ext uri="{BB962C8B-B14F-4D97-AF65-F5344CB8AC3E}">
        <p14:creationId xmlns:p14="http://schemas.microsoft.com/office/powerpoint/2010/main" val="3988767394"/>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B3220A-DEC1-10D1-D8FF-BF880D6DECA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4ADEBC5-E863-A2D5-0870-9E8A32E3DAB5}"/>
              </a:ext>
            </a:extLst>
          </p:cNvPr>
          <p:cNvSpPr txBox="1"/>
          <p:nvPr/>
        </p:nvSpPr>
        <p:spPr>
          <a:xfrm>
            <a:off x="7186692" y="1277134"/>
            <a:ext cx="4473418" cy="3939540"/>
          </a:xfrm>
          <a:prstGeom prst="rect">
            <a:avLst/>
          </a:prstGeom>
          <a:noFill/>
        </p:spPr>
        <p:txBody>
          <a:bodyPr wrap="square" rtlCol="0">
            <a:spAutoFit/>
          </a:bodyPr>
          <a:lstStyle/>
          <a:p>
            <a:pPr algn="ctr"/>
            <a:r>
              <a:rPr lang="en-US" sz="5400" b="1" kern="0" dirty="0">
                <a:solidFill>
                  <a:schemeClr val="tx1">
                    <a:lumMod val="85000"/>
                    <a:lumOff val="15000"/>
                  </a:schemeClr>
                </a:solidFill>
                <a:latin typeface="+mj-lt"/>
              </a:rPr>
              <a:t>COGNITIVE PROCESSES &amp;</a:t>
            </a:r>
          </a:p>
          <a:p>
            <a:pPr algn="ctr"/>
            <a:r>
              <a:rPr lang="en-US" sz="4400" b="1" kern="0" dirty="0">
                <a:solidFill>
                  <a:srgbClr val="C04C4C"/>
                </a:solidFill>
                <a:latin typeface="+mj-lt"/>
              </a:rPr>
              <a:t>DESIGN IMPLICATIONS</a:t>
            </a:r>
          </a:p>
        </p:txBody>
      </p:sp>
      <p:sp>
        <p:nvSpPr>
          <p:cNvPr id="2" name="Slide Number Placeholder 1">
            <a:extLst>
              <a:ext uri="{FF2B5EF4-FFF2-40B4-BE49-F238E27FC236}">
                <a16:creationId xmlns:a16="http://schemas.microsoft.com/office/drawing/2014/main" id="{8D9D2AFD-98C7-F3B9-797E-527D7D229037}"/>
              </a:ext>
            </a:extLst>
          </p:cNvPr>
          <p:cNvSpPr>
            <a:spLocks noGrp="1"/>
          </p:cNvSpPr>
          <p:nvPr>
            <p:ph type="sldNum" sz="quarter" idx="11"/>
          </p:nvPr>
        </p:nvSpPr>
        <p:spPr/>
        <p:txBody>
          <a:bodyPr/>
          <a:lstStyle/>
          <a:p>
            <a:fld id="{7737D3DD-0AB3-4F16-99FA-6262B2B4036D}" type="slidenum">
              <a:rPr lang="en-MY" smtClean="0"/>
              <a:t>7</a:t>
            </a:fld>
            <a:endParaRPr lang="en-MY"/>
          </a:p>
        </p:txBody>
      </p:sp>
    </p:spTree>
    <p:extLst>
      <p:ext uri="{BB962C8B-B14F-4D97-AF65-F5344CB8AC3E}">
        <p14:creationId xmlns:p14="http://schemas.microsoft.com/office/powerpoint/2010/main" val="1611852006"/>
      </p:ext>
    </p:extLst>
  </p:cSld>
  <p:clrMapOvr>
    <a:masterClrMapping/>
  </p:clrMapOvr>
  <p:transition spd="slow">
    <p:push dir="u"/>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FD7A3-4801-C743-894C-E9A85600115F}"/>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2F9C20CF-C965-B96A-4411-A9AB944ED66D}"/>
              </a:ext>
            </a:extLst>
          </p:cNvPr>
          <p:cNvSpPr/>
          <p:nvPr/>
        </p:nvSpPr>
        <p:spPr>
          <a:xfrm>
            <a:off x="1797286" y="1849878"/>
            <a:ext cx="8586257" cy="282385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Provide external representations at the interface that can reduce memory load and facilitate computational offloading</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For example, information visualizations have been designed to allow people to make sense and rapid decisions about masses of data</a:t>
            </a:r>
          </a:p>
          <a:p>
            <a:pPr marL="342900" indent="-342900" algn="just">
              <a:lnSpc>
                <a:spcPct val="150000"/>
              </a:lnSpc>
              <a:buFont typeface="Arial" panose="020B0604020202020204" pitchFamily="34" charset="0"/>
              <a:buChar char="•"/>
            </a:pPr>
            <a:endParaRPr lang="en-GB"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F64033EA-1221-6BF6-D116-A35E3AC2E9E2}"/>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70</a:t>
            </a:fld>
            <a:endParaRPr lang="en-GB" dirty="0"/>
          </a:p>
        </p:txBody>
      </p:sp>
      <p:sp>
        <p:nvSpPr>
          <p:cNvPr id="2" name="TextBox 1">
            <a:extLst>
              <a:ext uri="{FF2B5EF4-FFF2-40B4-BE49-F238E27FC236}">
                <a16:creationId xmlns:a16="http://schemas.microsoft.com/office/drawing/2014/main" id="{9F9E0BDE-1C90-458D-4817-6367E65DAC59}"/>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Design Implication</a:t>
            </a:r>
          </a:p>
        </p:txBody>
      </p:sp>
    </p:spTree>
    <p:extLst>
      <p:ext uri="{BB962C8B-B14F-4D97-AF65-F5344CB8AC3E}">
        <p14:creationId xmlns:p14="http://schemas.microsoft.com/office/powerpoint/2010/main" val="4158340032"/>
      </p:ext>
    </p:extLst>
  </p:cSld>
  <p:clrMapOvr>
    <a:masterClrMapping/>
  </p:clrMapOvr>
  <p:transition spd="slow">
    <p:push dir="u"/>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F32024-7522-7A1A-691F-BF8E105F2CAE}"/>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680579D5-3502-BABD-6984-F8CF26AAEE8E}"/>
              </a:ext>
            </a:extLst>
          </p:cNvPr>
          <p:cNvSpPr/>
          <p:nvPr/>
        </p:nvSpPr>
        <p:spPr>
          <a:xfrm>
            <a:off x="1201568" y="1421866"/>
            <a:ext cx="9777693" cy="467050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 practical engagement with the social and physical environment (</a:t>
            </a:r>
            <a:r>
              <a:rPr lang="en-GB" sz="2000" dirty="0" err="1">
                <a:solidFill>
                  <a:schemeClr val="tx1">
                    <a:lumMod val="65000"/>
                    <a:lumOff val="35000"/>
                  </a:schemeClr>
                </a:solidFill>
              </a:rPr>
              <a:t>Dourish</a:t>
            </a:r>
            <a:r>
              <a:rPr lang="en-GB" sz="2000" dirty="0">
                <a:solidFill>
                  <a:schemeClr val="tx1">
                    <a:lumMod val="65000"/>
                    <a:lumOff val="35000"/>
                  </a:schemeClr>
                </a:solidFill>
              </a:rPr>
              <a:t>, 2001)</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Creating, manipulating and making meaning through our interaction with things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How our bodies and active experiences shape how we perceive, feel, and think (Hornecker et al., 2017)</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They enable us to develop a sense of the world at both a concrete and abstract level</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Can provide new ideas about interaction and better design principles </a:t>
            </a:r>
          </a:p>
          <a:p>
            <a:pPr marL="800100" lvl="1" indent="-342900" algn="just">
              <a:lnSpc>
                <a:spcPct val="150000"/>
              </a:lnSpc>
              <a:buFont typeface="Arial" panose="020B0604020202020204" pitchFamily="34" charset="0"/>
              <a:buChar char="•"/>
            </a:pPr>
            <a:r>
              <a:rPr lang="en-GB" sz="2000" dirty="0">
                <a:solidFill>
                  <a:schemeClr val="tx1">
                    <a:lumMod val="65000"/>
                    <a:lumOff val="35000"/>
                  </a:schemeClr>
                </a:solidFill>
              </a:rPr>
              <a:t>For example, we think with our bodies not through them (Kirsh, 2013)</a:t>
            </a:r>
          </a:p>
        </p:txBody>
      </p:sp>
      <p:sp>
        <p:nvSpPr>
          <p:cNvPr id="4" name="Slide Number Placeholder 1">
            <a:extLst>
              <a:ext uri="{FF2B5EF4-FFF2-40B4-BE49-F238E27FC236}">
                <a16:creationId xmlns:a16="http://schemas.microsoft.com/office/drawing/2014/main" id="{69E9AA5B-EFD9-5B1A-D04D-44476B436CCA}"/>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71</a:t>
            </a:fld>
            <a:endParaRPr lang="en-GB" dirty="0"/>
          </a:p>
        </p:txBody>
      </p:sp>
      <p:sp>
        <p:nvSpPr>
          <p:cNvPr id="2" name="TextBox 1">
            <a:extLst>
              <a:ext uri="{FF2B5EF4-FFF2-40B4-BE49-F238E27FC236}">
                <a16:creationId xmlns:a16="http://schemas.microsoft.com/office/drawing/2014/main" id="{EAB7A4DF-622F-74FA-B662-FA5D631E43A4}"/>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Embodied Interaction</a:t>
            </a:r>
          </a:p>
        </p:txBody>
      </p:sp>
    </p:spTree>
    <p:extLst>
      <p:ext uri="{BB962C8B-B14F-4D97-AF65-F5344CB8AC3E}">
        <p14:creationId xmlns:p14="http://schemas.microsoft.com/office/powerpoint/2010/main" val="2448976644"/>
      </p:ext>
    </p:extLst>
  </p:cSld>
  <p:clrMapOvr>
    <a:masterClrMapping/>
  </p:clrMapOvr>
  <p:transition spd="slow">
    <p:push dir="u"/>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1283DB-DC54-0691-A29B-6F2CEC1C69C0}"/>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F2E8D723-440F-84A2-53DD-4DBE524321CF}"/>
              </a:ext>
            </a:extLst>
          </p:cNvPr>
          <p:cNvSpPr/>
          <p:nvPr/>
        </p:nvSpPr>
        <p:spPr>
          <a:xfrm>
            <a:off x="1201568" y="1713695"/>
            <a:ext cx="9777693" cy="3747180"/>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Cognition involves many processes including </a:t>
            </a:r>
            <a:r>
              <a:rPr lang="en-GB" sz="2000" dirty="0">
                <a:solidFill>
                  <a:srgbClr val="C00000"/>
                </a:solidFill>
              </a:rPr>
              <a:t>attention, memory, perception, and learning</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The way an interface is designed can greatly affect how well people can </a:t>
            </a:r>
            <a:r>
              <a:rPr lang="en-GB" sz="2000" dirty="0">
                <a:solidFill>
                  <a:srgbClr val="C00000"/>
                </a:solidFill>
              </a:rPr>
              <a:t>perceive, attend, learn, and remember how to do their tasks</a:t>
            </a:r>
          </a:p>
          <a:p>
            <a:pPr marL="342900" indent="-342900" algn="just">
              <a:lnSpc>
                <a:spcPct val="150000"/>
              </a:lnSpc>
              <a:buFont typeface="Arial" panose="020B0604020202020204" pitchFamily="34" charset="0"/>
              <a:buChar char="•"/>
            </a:pPr>
            <a:r>
              <a:rPr lang="en-GB" sz="2000" dirty="0">
                <a:solidFill>
                  <a:srgbClr val="C00000"/>
                </a:solidFill>
              </a:rPr>
              <a:t>Theoretical frameworks</a:t>
            </a:r>
            <a:r>
              <a:rPr lang="en-GB" sz="2000" dirty="0">
                <a:solidFill>
                  <a:schemeClr val="tx1">
                    <a:lumMod val="65000"/>
                    <a:lumOff val="35000"/>
                  </a:schemeClr>
                </a:solidFill>
              </a:rPr>
              <a:t>, such as mental models and external cognition, provide ways of </a:t>
            </a:r>
            <a:r>
              <a:rPr lang="en-GB" sz="2000" dirty="0">
                <a:solidFill>
                  <a:srgbClr val="C00000"/>
                </a:solidFill>
              </a:rPr>
              <a:t>understanding how and why people interact with products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This can lead to thinking about </a:t>
            </a:r>
            <a:r>
              <a:rPr lang="en-GB" sz="2000" dirty="0">
                <a:solidFill>
                  <a:srgbClr val="C00000"/>
                </a:solidFill>
              </a:rPr>
              <a:t>how to design better products</a:t>
            </a:r>
          </a:p>
        </p:txBody>
      </p:sp>
      <p:sp>
        <p:nvSpPr>
          <p:cNvPr id="4" name="Slide Number Placeholder 1">
            <a:extLst>
              <a:ext uri="{FF2B5EF4-FFF2-40B4-BE49-F238E27FC236}">
                <a16:creationId xmlns:a16="http://schemas.microsoft.com/office/drawing/2014/main" id="{D79868E3-129F-53C0-0EFD-D7504027B145}"/>
              </a:ext>
            </a:extLst>
          </p:cNvPr>
          <p:cNvSpPr>
            <a:spLocks noGrp="1"/>
          </p:cNvSpPr>
          <p:nvPr>
            <p:ph type="sldNum" sz="quarter" idx="11"/>
          </p:nvPr>
        </p:nvSpPr>
        <p:spPr>
          <a:xfrm>
            <a:off x="4718816" y="6433021"/>
            <a:ext cx="2743200" cy="365125"/>
          </a:xfrm>
        </p:spPr>
        <p:txBody>
          <a:bodyPr/>
          <a:lstStyle/>
          <a:p>
            <a:fld id="{7737D3DD-0AB3-4F16-99FA-6262B2B4036D}" type="slidenum">
              <a:rPr lang="en-GB" smtClean="0"/>
              <a:t>72</a:t>
            </a:fld>
            <a:endParaRPr lang="en-GB" dirty="0"/>
          </a:p>
        </p:txBody>
      </p:sp>
      <p:sp>
        <p:nvSpPr>
          <p:cNvPr id="2" name="TextBox 1">
            <a:extLst>
              <a:ext uri="{FF2B5EF4-FFF2-40B4-BE49-F238E27FC236}">
                <a16:creationId xmlns:a16="http://schemas.microsoft.com/office/drawing/2014/main" id="{C789B21B-6025-51FB-13AD-BE0B9523FF56}"/>
              </a:ext>
            </a:extLst>
          </p:cNvPr>
          <p:cNvSpPr txBox="1"/>
          <p:nvPr/>
        </p:nvSpPr>
        <p:spPr>
          <a:xfrm>
            <a:off x="555377" y="429513"/>
            <a:ext cx="11070077" cy="769441"/>
          </a:xfrm>
          <a:prstGeom prst="rect">
            <a:avLst/>
          </a:prstGeom>
          <a:noFill/>
        </p:spPr>
        <p:txBody>
          <a:bodyPr wrap="square" rtlCol="0">
            <a:spAutoFit/>
          </a:bodyPr>
          <a:lstStyle/>
          <a:p>
            <a:pPr algn="ctr"/>
            <a:r>
              <a:rPr lang="en-GB" sz="4400" dirty="0">
                <a:solidFill>
                  <a:schemeClr val="tx1">
                    <a:lumMod val="75000"/>
                    <a:lumOff val="25000"/>
                  </a:schemeClr>
                </a:solidFill>
                <a:latin typeface="+mj-lt"/>
              </a:rPr>
              <a:t>Summary</a:t>
            </a:r>
          </a:p>
        </p:txBody>
      </p:sp>
    </p:spTree>
    <p:extLst>
      <p:ext uri="{BB962C8B-B14F-4D97-AF65-F5344CB8AC3E}">
        <p14:creationId xmlns:p14="http://schemas.microsoft.com/office/powerpoint/2010/main" val="273688346"/>
      </p:ext>
    </p:extLst>
  </p:cSld>
  <p:clrMapOvr>
    <a:masterClrMapping/>
  </p:clrMapOvr>
  <p:transition spd="slow">
    <p:push dir="u"/>
  </p:transition>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66914DBF-4D2A-F698-8F09-97263D5D3C5F}"/>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E69DF1DB-A984-ED07-3009-F27FE6D3E4D7}"/>
              </a:ext>
            </a:extLst>
          </p:cNvPr>
          <p:cNvSpPr txBox="1"/>
          <p:nvPr/>
        </p:nvSpPr>
        <p:spPr>
          <a:xfrm>
            <a:off x="1903524" y="408583"/>
            <a:ext cx="7999108"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mj-lt"/>
              </a:rPr>
              <a:t>In-depth Activity</a:t>
            </a:r>
          </a:p>
        </p:txBody>
      </p:sp>
      <p:sp>
        <p:nvSpPr>
          <p:cNvPr id="4" name="Slide Number Placeholder 1">
            <a:extLst>
              <a:ext uri="{FF2B5EF4-FFF2-40B4-BE49-F238E27FC236}">
                <a16:creationId xmlns:a16="http://schemas.microsoft.com/office/drawing/2014/main" id="{CA7A9D8A-82AC-3D37-7C7E-C82EAC4B23CD}"/>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73</a:t>
            </a:fld>
            <a:endParaRPr lang="en-MY" dirty="0"/>
          </a:p>
        </p:txBody>
      </p:sp>
      <p:pic>
        <p:nvPicPr>
          <p:cNvPr id="1026" name="Picture 2" descr="Creative Thinking icon SVG Vector &amp; PNG ...">
            <a:extLst>
              <a:ext uri="{FF2B5EF4-FFF2-40B4-BE49-F238E27FC236}">
                <a16:creationId xmlns:a16="http://schemas.microsoft.com/office/drawing/2014/main" id="{0D3632E6-83BB-FE94-790E-EB5BD66FA4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20486" y="418968"/>
            <a:ext cx="1270897" cy="137092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53BAF1F-9246-12FC-C435-B4830020A959}"/>
              </a:ext>
            </a:extLst>
          </p:cNvPr>
          <p:cNvSpPr/>
          <p:nvPr/>
        </p:nvSpPr>
        <p:spPr>
          <a:xfrm>
            <a:off x="347013" y="1100204"/>
            <a:ext cx="10173473" cy="5593839"/>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Write down how you think a contactless card or smartphone app like Apple Pay works</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What information is sent between the card/smartphone and the card reader when it is placed in front of it?</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What is the maximum amount you can pay for something using a contactless card, Apple Pay or Google Pay?</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Why is there an upper limit?</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How many times can you use a contactless card or Apple/Google Pay in a day?</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What happens if you have two contactless cards in the same wallet/purse?</a:t>
            </a:r>
          </a:p>
          <a:p>
            <a:pPr marL="342900" indent="-342900" algn="just">
              <a:lnSpc>
                <a:spcPct val="150000"/>
              </a:lnSpc>
              <a:buFont typeface="Arial" panose="020B0604020202020204" pitchFamily="34" charset="0"/>
              <a:buChar char="•"/>
            </a:pPr>
            <a:r>
              <a:rPr lang="en-GB" sz="2000" dirty="0">
                <a:solidFill>
                  <a:schemeClr val="tx1">
                    <a:lumMod val="65000"/>
                    <a:lumOff val="35000"/>
                  </a:schemeClr>
                </a:solidFill>
              </a:rPr>
              <a:t>What happens when your contactless card is stolen and you report it to the bank? What does the bank do?</a:t>
            </a:r>
          </a:p>
        </p:txBody>
      </p:sp>
      <p:pic>
        <p:nvPicPr>
          <p:cNvPr id="5" name="Picture 2" descr="Creative Thinking icon SVG Vector &amp; PNG ...">
            <a:extLst>
              <a:ext uri="{FF2B5EF4-FFF2-40B4-BE49-F238E27FC236}">
                <a16:creationId xmlns:a16="http://schemas.microsoft.com/office/drawing/2014/main" id="{9B81687A-966C-69FF-C77E-BF5C007148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74090" y="1858960"/>
            <a:ext cx="1270897" cy="13709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192067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DE99BC-AE1A-B521-5DEE-79626CBFA582}"/>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217172F5-CCC9-9C8E-82A2-4B2DD7EA5255}"/>
              </a:ext>
            </a:extLst>
          </p:cNvPr>
          <p:cNvSpPr txBox="1"/>
          <p:nvPr/>
        </p:nvSpPr>
        <p:spPr>
          <a:xfrm>
            <a:off x="2090862" y="473741"/>
            <a:ext cx="7999108"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Cognitive Processes</a:t>
            </a:r>
          </a:p>
        </p:txBody>
      </p:sp>
      <p:sp>
        <p:nvSpPr>
          <p:cNvPr id="24" name="Rectangle 23">
            <a:extLst>
              <a:ext uri="{FF2B5EF4-FFF2-40B4-BE49-F238E27FC236}">
                <a16:creationId xmlns:a16="http://schemas.microsoft.com/office/drawing/2014/main" id="{3E1EF24F-6032-59E6-E19C-2534388F8F0F}"/>
              </a:ext>
            </a:extLst>
          </p:cNvPr>
          <p:cNvSpPr/>
          <p:nvPr/>
        </p:nvSpPr>
        <p:spPr>
          <a:xfrm>
            <a:off x="1214477" y="1555410"/>
            <a:ext cx="9751878" cy="328551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b="1" dirty="0">
                <a:solidFill>
                  <a:srgbClr val="C00000"/>
                </a:solidFill>
              </a:rPr>
              <a:t>Attention</a:t>
            </a:r>
          </a:p>
          <a:p>
            <a:pPr marL="342900" indent="-342900" algn="just">
              <a:lnSpc>
                <a:spcPct val="150000"/>
              </a:lnSpc>
              <a:buFont typeface="Arial" panose="020B0604020202020204" pitchFamily="34" charset="0"/>
              <a:buChar char="•"/>
            </a:pPr>
            <a:r>
              <a:rPr lang="en-US" sz="2000" dirty="0"/>
              <a:t>Perception</a:t>
            </a:r>
          </a:p>
          <a:p>
            <a:pPr marL="342900" indent="-342900" algn="just">
              <a:lnSpc>
                <a:spcPct val="150000"/>
              </a:lnSpc>
              <a:buFont typeface="Arial" panose="020B0604020202020204" pitchFamily="34" charset="0"/>
              <a:buChar char="•"/>
            </a:pPr>
            <a:r>
              <a:rPr lang="en-US" sz="2000" b="1" dirty="0">
                <a:solidFill>
                  <a:srgbClr val="C00000"/>
                </a:solidFill>
              </a:rPr>
              <a:t>Memory</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Learning</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Reading, speaking and listening</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Problem-solving, planning, reasoning and decision-making</a:t>
            </a:r>
          </a:p>
          <a:p>
            <a:pPr marL="342900" indent="-342900" algn="just">
              <a:lnSpc>
                <a:spcPct val="150000"/>
              </a:lnSpc>
              <a:buFont typeface="Arial" panose="020B0604020202020204" pitchFamily="34" charset="0"/>
              <a:buChar char="•"/>
            </a:pPr>
            <a:endParaRPr lang="en-US" sz="2000" dirty="0">
              <a:solidFill>
                <a:schemeClr val="tx1">
                  <a:lumMod val="65000"/>
                  <a:lumOff val="35000"/>
                </a:schemeClr>
              </a:solidFill>
            </a:endParaRPr>
          </a:p>
        </p:txBody>
      </p:sp>
      <p:sp>
        <p:nvSpPr>
          <p:cNvPr id="4" name="Slide Number Placeholder 1">
            <a:extLst>
              <a:ext uri="{FF2B5EF4-FFF2-40B4-BE49-F238E27FC236}">
                <a16:creationId xmlns:a16="http://schemas.microsoft.com/office/drawing/2014/main" id="{FCE36D80-5856-EFBD-A437-0D4E3A0F2214}"/>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8</a:t>
            </a:fld>
            <a:endParaRPr lang="en-MY" dirty="0"/>
          </a:p>
        </p:txBody>
      </p:sp>
      <p:sp>
        <p:nvSpPr>
          <p:cNvPr id="2" name="TextBox 1">
            <a:extLst>
              <a:ext uri="{FF2B5EF4-FFF2-40B4-BE49-F238E27FC236}">
                <a16:creationId xmlns:a16="http://schemas.microsoft.com/office/drawing/2014/main" id="{D15DC0BA-4561-A6E7-EF77-85434117EE2A}"/>
              </a:ext>
            </a:extLst>
          </p:cNvPr>
          <p:cNvSpPr txBox="1"/>
          <p:nvPr/>
        </p:nvSpPr>
        <p:spPr>
          <a:xfrm>
            <a:off x="1434662" y="5234152"/>
            <a:ext cx="6655989" cy="369332"/>
          </a:xfrm>
          <a:prstGeom prst="rect">
            <a:avLst/>
          </a:prstGeom>
          <a:noFill/>
        </p:spPr>
        <p:txBody>
          <a:bodyPr wrap="none" rtlCol="0">
            <a:spAutoFit/>
          </a:bodyPr>
          <a:lstStyle/>
          <a:p>
            <a:r>
              <a:rPr lang="en-MY" dirty="0"/>
              <a:t>Note: The most relevant to ID are </a:t>
            </a:r>
            <a:r>
              <a:rPr lang="en-MY" b="1" dirty="0">
                <a:solidFill>
                  <a:srgbClr val="C00000"/>
                </a:solidFill>
              </a:rPr>
              <a:t>Attention </a:t>
            </a:r>
            <a:r>
              <a:rPr lang="en-MY" dirty="0"/>
              <a:t>and</a:t>
            </a:r>
            <a:r>
              <a:rPr lang="en-MY" b="1" dirty="0">
                <a:solidFill>
                  <a:srgbClr val="C00000"/>
                </a:solidFill>
              </a:rPr>
              <a:t> Memory</a:t>
            </a:r>
          </a:p>
        </p:txBody>
      </p:sp>
    </p:spTree>
    <p:extLst>
      <p:ext uri="{BB962C8B-B14F-4D97-AF65-F5344CB8AC3E}">
        <p14:creationId xmlns:p14="http://schemas.microsoft.com/office/powerpoint/2010/main" val="3549711371"/>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9AD198-8AB4-95D7-2BD7-A009DA0DC92A}"/>
            </a:ext>
          </a:extLst>
        </p:cNvPr>
        <p:cNvGrpSpPr/>
        <p:nvPr/>
      </p:nvGrpSpPr>
      <p:grpSpPr>
        <a:xfrm>
          <a:off x="0" y="0"/>
          <a:ext cx="0" cy="0"/>
          <a:chOff x="0" y="0"/>
          <a:chExt cx="0" cy="0"/>
        </a:xfrm>
      </p:grpSpPr>
      <p:sp>
        <p:nvSpPr>
          <p:cNvPr id="11" name="TextBox 10">
            <a:extLst>
              <a:ext uri="{FF2B5EF4-FFF2-40B4-BE49-F238E27FC236}">
                <a16:creationId xmlns:a16="http://schemas.microsoft.com/office/drawing/2014/main" id="{2879A834-1E3E-F2EC-3F1C-B89AD2CA08CB}"/>
              </a:ext>
            </a:extLst>
          </p:cNvPr>
          <p:cNvSpPr txBox="1"/>
          <p:nvPr/>
        </p:nvSpPr>
        <p:spPr>
          <a:xfrm>
            <a:off x="1652669" y="415375"/>
            <a:ext cx="8875493" cy="769441"/>
          </a:xfrm>
          <a:prstGeom prst="rect">
            <a:avLst/>
          </a:prstGeom>
          <a:noFill/>
        </p:spPr>
        <p:txBody>
          <a:bodyPr wrap="square" rtlCol="0">
            <a:spAutoFit/>
          </a:bodyPr>
          <a:lstStyle/>
          <a:p>
            <a:pPr algn="ctr"/>
            <a:r>
              <a:rPr lang="en-US" sz="4400" dirty="0">
                <a:solidFill>
                  <a:schemeClr val="tx1">
                    <a:lumMod val="75000"/>
                    <a:lumOff val="25000"/>
                  </a:schemeClr>
                </a:solidFill>
                <a:latin typeface="+mj-lt"/>
              </a:rPr>
              <a:t>Cognitive Process: </a:t>
            </a:r>
            <a:r>
              <a:rPr lang="en-US" sz="4400" dirty="0">
                <a:solidFill>
                  <a:srgbClr val="C00000"/>
                </a:solidFill>
                <a:latin typeface="+mj-lt"/>
              </a:rPr>
              <a:t>Attention</a:t>
            </a:r>
          </a:p>
        </p:txBody>
      </p:sp>
      <p:sp>
        <p:nvSpPr>
          <p:cNvPr id="24" name="Rectangle 23">
            <a:extLst>
              <a:ext uri="{FF2B5EF4-FFF2-40B4-BE49-F238E27FC236}">
                <a16:creationId xmlns:a16="http://schemas.microsoft.com/office/drawing/2014/main" id="{4A3F9668-53B5-8523-6ED2-E1CF9B4842B9}"/>
              </a:ext>
            </a:extLst>
          </p:cNvPr>
          <p:cNvSpPr/>
          <p:nvPr/>
        </p:nvSpPr>
        <p:spPr>
          <a:xfrm>
            <a:off x="1214476" y="1242831"/>
            <a:ext cx="9751878" cy="5132174"/>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Selecting things on which </a:t>
            </a:r>
            <a:r>
              <a:rPr lang="en-US" sz="2000" dirty="0">
                <a:solidFill>
                  <a:srgbClr val="C00000"/>
                </a:solidFill>
              </a:rPr>
              <a:t>to concentrate at a point in time </a:t>
            </a:r>
            <a:r>
              <a:rPr lang="en-US" sz="2000" dirty="0">
                <a:solidFill>
                  <a:schemeClr val="tx1">
                    <a:lumMod val="65000"/>
                    <a:lumOff val="35000"/>
                  </a:schemeClr>
                </a:solidFill>
              </a:rPr>
              <a:t>from the mass of stimuli around us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Allows us </a:t>
            </a:r>
            <a:r>
              <a:rPr lang="en-US" sz="2000" dirty="0">
                <a:solidFill>
                  <a:srgbClr val="C00000"/>
                </a:solidFill>
              </a:rPr>
              <a:t>to focus on information </a:t>
            </a:r>
            <a:r>
              <a:rPr lang="en-US" sz="2000" dirty="0">
                <a:solidFill>
                  <a:schemeClr val="tx1">
                    <a:lumMod val="65000"/>
                    <a:lumOff val="35000"/>
                  </a:schemeClr>
                </a:solidFill>
              </a:rPr>
              <a:t>that is relevant to what we are doing</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Involves audio and/or visual senses </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Focused and divided attention </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Enables us </a:t>
            </a:r>
            <a:r>
              <a:rPr lang="en-US" sz="2000" dirty="0">
                <a:solidFill>
                  <a:srgbClr val="C00000"/>
                </a:solidFill>
              </a:rPr>
              <a:t>to be selective </a:t>
            </a:r>
            <a:r>
              <a:rPr lang="en-US" sz="2000" dirty="0">
                <a:solidFill>
                  <a:schemeClr val="tx1">
                    <a:lumMod val="65000"/>
                    <a:lumOff val="35000"/>
                  </a:schemeClr>
                </a:solidFill>
              </a:rPr>
              <a:t>in terms of the mass of competing stimuli, but limits our ability to keep track of all events</a:t>
            </a:r>
          </a:p>
          <a:p>
            <a:pPr marL="342900" indent="-342900" algn="just">
              <a:lnSpc>
                <a:spcPct val="150000"/>
              </a:lnSpc>
              <a:buFont typeface="Arial" panose="020B0604020202020204" pitchFamily="34" charset="0"/>
              <a:buChar char="•"/>
            </a:pPr>
            <a:r>
              <a:rPr lang="en-US" sz="2000" dirty="0">
                <a:solidFill>
                  <a:schemeClr val="tx1">
                    <a:lumMod val="65000"/>
                    <a:lumOff val="35000"/>
                  </a:schemeClr>
                </a:solidFill>
              </a:rPr>
              <a:t>Design recommendation</a:t>
            </a:r>
          </a:p>
          <a:p>
            <a:pPr marL="800100" lvl="1" indent="-342900" algn="just">
              <a:lnSpc>
                <a:spcPct val="150000"/>
              </a:lnSpc>
              <a:buFont typeface="Arial" panose="020B0604020202020204" pitchFamily="34" charset="0"/>
              <a:buChar char="•"/>
            </a:pPr>
            <a:r>
              <a:rPr lang="en-US" sz="2000" dirty="0">
                <a:solidFill>
                  <a:schemeClr val="tx1">
                    <a:lumMod val="65000"/>
                    <a:lumOff val="35000"/>
                  </a:schemeClr>
                </a:solidFill>
              </a:rPr>
              <a:t>Information at the interface should </a:t>
            </a:r>
            <a:r>
              <a:rPr lang="en-US" sz="2000" dirty="0">
                <a:solidFill>
                  <a:srgbClr val="C00000"/>
                </a:solidFill>
              </a:rPr>
              <a:t>be structured to capture peoples’ attention</a:t>
            </a:r>
            <a:r>
              <a:rPr lang="en-US" sz="2000" dirty="0">
                <a:solidFill>
                  <a:schemeClr val="tx1">
                    <a:lumMod val="65000"/>
                    <a:lumOff val="35000"/>
                  </a:schemeClr>
                </a:solidFill>
              </a:rPr>
              <a:t>, for example, use perceptual boundaries (windows), </a:t>
            </a:r>
            <a:r>
              <a:rPr lang="en-US" sz="2000" dirty="0" err="1">
                <a:solidFill>
                  <a:schemeClr val="tx1">
                    <a:lumMod val="65000"/>
                    <a:lumOff val="35000"/>
                  </a:schemeClr>
                </a:solidFill>
              </a:rPr>
              <a:t>colour</a:t>
            </a:r>
            <a:r>
              <a:rPr lang="en-US" sz="2000" dirty="0">
                <a:solidFill>
                  <a:schemeClr val="tx1">
                    <a:lumMod val="65000"/>
                    <a:lumOff val="35000"/>
                  </a:schemeClr>
                </a:solidFill>
              </a:rPr>
              <a:t>, reverse video, sound, and flashing lights </a:t>
            </a:r>
          </a:p>
        </p:txBody>
      </p:sp>
      <p:sp>
        <p:nvSpPr>
          <p:cNvPr id="4" name="Slide Number Placeholder 1">
            <a:extLst>
              <a:ext uri="{FF2B5EF4-FFF2-40B4-BE49-F238E27FC236}">
                <a16:creationId xmlns:a16="http://schemas.microsoft.com/office/drawing/2014/main" id="{00B7C5DA-03EC-1459-CB90-E6E64C13A0AA}"/>
              </a:ext>
            </a:extLst>
          </p:cNvPr>
          <p:cNvSpPr>
            <a:spLocks noGrp="1"/>
          </p:cNvSpPr>
          <p:nvPr>
            <p:ph type="sldNum" sz="quarter" idx="11"/>
          </p:nvPr>
        </p:nvSpPr>
        <p:spPr>
          <a:xfrm>
            <a:off x="4718816" y="6433021"/>
            <a:ext cx="2743200" cy="365125"/>
          </a:xfrm>
        </p:spPr>
        <p:txBody>
          <a:bodyPr/>
          <a:lstStyle/>
          <a:p>
            <a:fld id="{7737D3DD-0AB3-4F16-99FA-6262B2B4036D}" type="slidenum">
              <a:rPr lang="en-MY" smtClean="0"/>
              <a:t>9</a:t>
            </a:fld>
            <a:endParaRPr lang="en-MY" dirty="0"/>
          </a:p>
        </p:txBody>
      </p:sp>
    </p:spTree>
    <p:extLst>
      <p:ext uri="{BB962C8B-B14F-4D97-AF65-F5344CB8AC3E}">
        <p14:creationId xmlns:p14="http://schemas.microsoft.com/office/powerpoint/2010/main" val="1391107022"/>
      </p:ext>
    </p:extLst>
  </p:cSld>
  <p:clrMapOvr>
    <a:masterClrMapping/>
  </p:clrMapOvr>
  <p:transition spd="slow">
    <p:push dir="u"/>
  </p:transition>
</p:sld>
</file>

<file path=ppt/theme/theme1.xml><?xml version="1.0" encoding="utf-8"?>
<a:theme xmlns:a="http://schemas.openxmlformats.org/drawingml/2006/main" name="Office Theme">
  <a:themeElements>
    <a:clrScheme name="PPT custom">
      <a:dk1>
        <a:sysClr val="windowText" lastClr="000000"/>
      </a:dk1>
      <a:lt1>
        <a:sysClr val="window" lastClr="FFFFFF"/>
      </a:lt1>
      <a:dk2>
        <a:srgbClr val="323232"/>
      </a:dk2>
      <a:lt2>
        <a:srgbClr val="E7D7C1"/>
      </a:lt2>
      <a:accent1>
        <a:srgbClr val="74121D"/>
      </a:accent1>
      <a:accent2>
        <a:srgbClr val="A7333F"/>
      </a:accent2>
      <a:accent3>
        <a:srgbClr val="C52233"/>
      </a:accent3>
      <a:accent4>
        <a:srgbClr val="B19C7D"/>
      </a:accent4>
      <a:accent5>
        <a:srgbClr val="7F5F52"/>
      </a:accent5>
      <a:accent6>
        <a:srgbClr val="B27D49"/>
      </a:accent6>
      <a:hlink>
        <a:srgbClr val="FFC000"/>
      </a:hlink>
      <a:folHlink>
        <a:srgbClr val="B26B02"/>
      </a:folHlink>
    </a:clrScheme>
    <a:fontScheme name="Custom 2">
      <a:majorFont>
        <a:latin typeface="Poppins Medium"/>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FF"/>
        </a:solidFill>
        <a:ln w="71585" cap="flat">
          <a:noFill/>
          <a:prstDash val="solid"/>
          <a:miter/>
        </a:ln>
      </a:spPr>
      <a:bodyPr rtlCol="0" anchor="ctr"/>
      <a:lstStyle>
        <a:defPPr algn="l">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9573</TotalTime>
  <Words>4566</Words>
  <Application>Microsoft Office PowerPoint</Application>
  <PresentationFormat>Widescreen</PresentationFormat>
  <Paragraphs>551</Paragraphs>
  <Slides>73</Slides>
  <Notes>17</Notes>
  <HiddenSlides>1</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73</vt:i4>
      </vt:variant>
    </vt:vector>
  </HeadingPairs>
  <TitlesOfParts>
    <vt:vector size="80" baseType="lpstr">
      <vt:lpstr>Arial</vt:lpstr>
      <vt:lpstr>Calibri</vt:lpstr>
      <vt:lpstr>Liberation Sans</vt:lpstr>
      <vt:lpstr>Poppins</vt:lpstr>
      <vt:lpstr>Poppins Medium</vt:lpstr>
      <vt:lpstr>Office Theme</vt:lpstr>
      <vt:lpstr>Document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NOR IDIANA BINTI HAMIDI</dc:creator>
  <cp:lastModifiedBy>SARINA BINTI SULAIMAN</cp:lastModifiedBy>
  <cp:revision>245</cp:revision>
  <dcterms:created xsi:type="dcterms:W3CDTF">2022-06-08T07:39:09Z</dcterms:created>
  <dcterms:modified xsi:type="dcterms:W3CDTF">2025-10-29T09:04:43Z</dcterms:modified>
</cp:coreProperties>
</file>

<file path=docProps/thumbnail.jpeg>
</file>